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8" r:id="rId2"/>
    <p:sldId id="273" r:id="rId3"/>
    <p:sldId id="274" r:id="rId4"/>
    <p:sldId id="275" r:id="rId5"/>
    <p:sldId id="27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>
                <a:latin typeface="Arial" charset="0"/>
              </a:defRPr>
            </a:lvl1pPr>
          </a:lstStyle>
          <a:p>
            <a:pPr>
              <a:defRPr/>
            </a:pPr>
            <a:fld id="{D1A5FABE-13B6-4C41-B6A0-F56191D8C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408834-0239-421D-8446-78B78332ED04}" type="slidenum">
              <a:rPr lang="en-US" altLang="en-US" b="0" smtClean="0"/>
              <a:pPr eaLnBrk="1" hangingPunct="1"/>
              <a:t>1</a:t>
            </a:fld>
            <a:endParaRPr lang="en-US" altLang="en-US" b="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7931FC-6B44-4C26-AA62-196504A91F02}" type="slidenum">
              <a:rPr lang="en-US" altLang="en-US" b="0" smtClean="0"/>
              <a:pPr eaLnBrk="1" hangingPunct="1"/>
              <a:t>10</a:t>
            </a:fld>
            <a:endParaRPr lang="en-US" altLang="en-US" b="0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25F9EF-3B53-4230-8115-38B16AFF00AE}" type="slidenum">
              <a:rPr lang="en-US" altLang="en-US" b="0" smtClean="0"/>
              <a:pPr eaLnBrk="1" hangingPunct="1"/>
              <a:t>11</a:t>
            </a:fld>
            <a:endParaRPr lang="en-US" altLang="en-US" b="0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D6BA52-7EBA-4D24-888A-03D831649521}" type="slidenum">
              <a:rPr lang="en-US" altLang="en-US" b="0" smtClean="0"/>
              <a:pPr eaLnBrk="1" hangingPunct="1"/>
              <a:t>12</a:t>
            </a:fld>
            <a:endParaRPr lang="en-US" altLang="en-US" b="0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5E83E3-D112-43D3-994D-2DDCF02AC799}" type="slidenum">
              <a:rPr lang="en-US" altLang="en-US" b="0" smtClean="0"/>
              <a:pPr eaLnBrk="1" hangingPunct="1"/>
              <a:t>13</a:t>
            </a:fld>
            <a:endParaRPr lang="en-US" altLang="en-US" b="0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E68F0-D4D0-45BA-BCDD-C0867F38ACBE}" type="slidenum">
              <a:rPr lang="en-US" altLang="en-US" b="0" smtClean="0"/>
              <a:pPr eaLnBrk="1" hangingPunct="1"/>
              <a:t>14</a:t>
            </a:fld>
            <a:endParaRPr lang="en-US" altLang="en-US" b="0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168489-AC25-4B6E-9E14-6CF6806D909D}" type="slidenum">
              <a:rPr lang="en-US" altLang="en-US" b="0" smtClean="0"/>
              <a:pPr eaLnBrk="1" hangingPunct="1"/>
              <a:t>2</a:t>
            </a:fld>
            <a:endParaRPr lang="en-US" altLang="en-US" b="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364E2B-36E3-4D41-8DCD-754A819704B6}" type="slidenum">
              <a:rPr lang="en-US" altLang="en-US" b="0" smtClean="0"/>
              <a:pPr eaLnBrk="1" hangingPunct="1"/>
              <a:t>3</a:t>
            </a:fld>
            <a:endParaRPr lang="en-US" altLang="en-US" b="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E9E911-200B-4B1C-9A19-9C915F29A291}" type="slidenum">
              <a:rPr lang="en-US" altLang="en-US" b="0" smtClean="0"/>
              <a:pPr eaLnBrk="1" hangingPunct="1"/>
              <a:t>4</a:t>
            </a:fld>
            <a:endParaRPr lang="en-US" altLang="en-US" b="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7D2280-93D1-4545-807B-C1DAD83D6176}" type="slidenum">
              <a:rPr lang="en-US" altLang="en-US" b="0" smtClean="0"/>
              <a:pPr eaLnBrk="1" hangingPunct="1"/>
              <a:t>5</a:t>
            </a:fld>
            <a:endParaRPr lang="en-US" altLang="en-US" b="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DEF3BC-7C93-42B1-8031-53833FE88A1C}" type="slidenum">
              <a:rPr lang="en-US" altLang="en-US" b="0" smtClean="0"/>
              <a:pPr eaLnBrk="1" hangingPunct="1"/>
              <a:t>6</a:t>
            </a:fld>
            <a:endParaRPr lang="en-US" altLang="en-US" b="0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F0DDB8-B5C9-4256-BC83-1067F0760AAB}" type="slidenum">
              <a:rPr lang="en-US" altLang="en-US" b="0" smtClean="0"/>
              <a:pPr eaLnBrk="1" hangingPunct="1"/>
              <a:t>7</a:t>
            </a:fld>
            <a:endParaRPr lang="en-US" altLang="en-US" b="0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89813F-F168-4B44-BB63-90CEE19842BE}" type="slidenum">
              <a:rPr lang="en-US" altLang="en-US" b="0" smtClean="0"/>
              <a:pPr eaLnBrk="1" hangingPunct="1"/>
              <a:t>8</a:t>
            </a:fld>
            <a:endParaRPr lang="en-US" altLang="en-US" b="0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7AC060-ACF4-47AC-BA17-20A710764B6E}" type="slidenum">
              <a:rPr lang="en-US" altLang="en-US" b="0" smtClean="0"/>
              <a:pPr eaLnBrk="1" hangingPunct="1"/>
              <a:t>9</a:t>
            </a:fld>
            <a:endParaRPr lang="en-US" altLang="en-US" b="0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437B-6095-4151-8AD8-C25C40066450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9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87CD5-6B22-4F53-A919-7727E32E9C40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DB4D-3DE8-4280-B08B-8A7D1981E46B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0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7A2EA-3FBA-492F-A3F8-8E0FA2ECD1F5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4BEDD-E937-47F8-84E6-74F4BB728CC2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9E04-3C28-4A94-86B5-E6F295433F19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9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DE02-B2C9-4319-A77B-A6B9DB8115E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31FA9-CFFB-4097-B5E1-A37B92ABFAB2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0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0282-360F-4330-B806-48341EAB5097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8D1D5-0F3E-41D8-A243-5CB7CE49C3E0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D838-B8E5-4073-B901-C3B094D098F1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9525" y="1517650"/>
            <a:ext cx="2133600" cy="5334000"/>
          </a:xfrm>
          <a:prstGeom prst="rect">
            <a:avLst/>
          </a:pr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F1C6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117725" y="187325"/>
            <a:ext cx="7018338" cy="1260475"/>
            <a:chOff x="1334" y="118"/>
            <a:chExt cx="4421" cy="794"/>
          </a:xfrm>
        </p:grpSpPr>
        <p:sp>
          <p:nvSpPr>
            <p:cNvPr id="1033" name="Rectangle 5"/>
            <p:cNvSpPr>
              <a:spLocks noChangeArrowheads="1"/>
            </p:cNvSpPr>
            <p:nvPr userDrawn="1"/>
          </p:nvSpPr>
          <p:spPr bwMode="auto">
            <a:xfrm>
              <a:off x="1334" y="408"/>
              <a:ext cx="726" cy="504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6"/>
            <p:cNvSpPr>
              <a:spLocks noChangeArrowheads="1"/>
            </p:cNvSpPr>
            <p:nvPr userDrawn="1"/>
          </p:nvSpPr>
          <p:spPr bwMode="auto">
            <a:xfrm>
              <a:off x="1334" y="118"/>
              <a:ext cx="726" cy="576"/>
            </a:xfrm>
            <a:prstGeom prst="ellipse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Rectangle 7"/>
            <p:cNvSpPr>
              <a:spLocks noChangeArrowheads="1"/>
            </p:cNvSpPr>
            <p:nvPr userDrawn="1"/>
          </p:nvSpPr>
          <p:spPr bwMode="auto">
            <a:xfrm>
              <a:off x="1703" y="119"/>
              <a:ext cx="4052" cy="788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76200"/>
          </a:xfrm>
          <a:prstGeom prst="rect">
            <a:avLst/>
          </a:prstGeom>
          <a:solidFill>
            <a:srgbClr val="F1C6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8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1" name="Picture 10" descr="MiTek_MII_fnl_logo04_0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4150"/>
            <a:ext cx="1698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D55978ED-4E1F-4352-AC0A-A8533B388953}" type="datetime1">
              <a:rPr lang="en-US"/>
              <a:pPr>
                <a:defRPr/>
              </a:pPr>
              <a:t>2/15/2017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1C630"/>
          </a:solidFill>
          <a:latin typeface="ITC Avant Garde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>
          <a:solidFill>
            <a:srgbClr val="42424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42424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rgbClr val="42424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>
          <a:solidFill>
            <a:srgbClr val="42424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2424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2424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2424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2424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42424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tekparts@mii.com" TargetMode="External"/><Relationship Id="rId5" Type="http://schemas.openxmlformats.org/officeDocument/2006/relationships/hyperlink" Target="http://www.mitek-us.com/Machinery/Support_Machinery/Parts_Guides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.jpeg"/><Relationship Id="rId4" Type="http://schemas.openxmlformats.org/officeDocument/2006/relationships/image" Target="../media/image22.png"/><Relationship Id="rId9" Type="http://schemas.openxmlformats.org/officeDocument/2006/relationships/hyperlink" Target="mailto:mitekparts@mii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6.xml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http://www.mitek-us.com/Machinery/Support_Machinery/Parts_Guides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6.xml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hyperlink" Target="http://www.mitek-us.com/Machinery/Support_Machinery/Parts_Guide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www.mitek-us.com/Machinery/Support_Machinery/Parts_Guides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mailto:mitekparts@mii.com" TargetMode="External"/><Relationship Id="rId5" Type="http://schemas.openxmlformats.org/officeDocument/2006/relationships/slide" Target="slide6.xml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36.png"/><Relationship Id="rId10" Type="http://schemas.openxmlformats.org/officeDocument/2006/relationships/image" Target="../media/image2.jpeg"/><Relationship Id="rId4" Type="http://schemas.openxmlformats.org/officeDocument/2006/relationships/image" Target="../media/image35.png"/><Relationship Id="rId9" Type="http://schemas.openxmlformats.org/officeDocument/2006/relationships/hyperlink" Target="mailto:mitekparts@mii.co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mailto:mitekparts@mii.com" TargetMode="External"/><Relationship Id="rId7" Type="http://schemas.openxmlformats.org/officeDocument/2006/relationships/image" Target="../media/image4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hyperlink" Target="http://www.mitek-us.com/Machinery/Support_Machinery/Parts_Guide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tek-us.com/Machinery/Support_Machinery/Parts_Guides/" TargetMode="External"/><Relationship Id="rId3" Type="http://schemas.openxmlformats.org/officeDocument/2006/relationships/hyperlink" Target="mailto:mitekparts@mii.com" TargetMode="External"/><Relationship Id="rId7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tek-us.com/Machinery/Support_Machinery/Parts_Guides/" TargetMode="External"/><Relationship Id="rId3" Type="http://schemas.openxmlformats.org/officeDocument/2006/relationships/hyperlink" Target="mailto:mitekparts@mii.com" TargetMode="External"/><Relationship Id="rId7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tek-us.com/Machinery/Support_Machinery/Parts_Guides/" TargetMode="External"/><Relationship Id="rId3" Type="http://schemas.openxmlformats.org/officeDocument/2006/relationships/hyperlink" Target="mailto:mitekparts@mii.com" TargetMode="External"/><Relationship Id="rId7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ek-us.com/Machinery/Support_Machinery/Parts_Guides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://www.mitek-us.com/Machinery/Support_Machinery/Parts_Guides/" TargetMode="External"/><Relationship Id="rId4" Type="http://schemas.openxmlformats.org/officeDocument/2006/relationships/slide" Target="slide11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itekparts@mii.com" TargetMode="External"/><Relationship Id="rId3" Type="http://schemas.openxmlformats.org/officeDocument/2006/relationships/slide" Target="slide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://www.mitek-us.com/Machinery/Support_Machinery/Parts_Guides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6.xml"/><Relationship Id="rId7" Type="http://schemas.openxmlformats.org/officeDocument/2006/relationships/hyperlink" Target="mailto:mitekparts@mii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://www.mitek-us.com/Machinery/Support_Machinery/Parts_Guide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itekparts@mii.com" TargetMode="External"/><Relationship Id="rId3" Type="http://schemas.openxmlformats.org/officeDocument/2006/relationships/slide" Target="slide6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://www.mitek-us.com/Machinery/Support_Machinery/Parts_Guides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7B95A1-4D50-4DBE-96A6-A6222C5EE607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010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Navigating the </a:t>
            </a:r>
            <a:br>
              <a:rPr lang="en-US" altLang="en-US" smtClean="0"/>
            </a:br>
            <a:r>
              <a:rPr lang="en-US" altLang="en-US" smtClean="0"/>
              <a:t>Quick Reference Parts Guide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828800"/>
            <a:ext cx="7010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smtClean="0"/>
              <a:t>The next screen is the Main Menu, which has buttons to reach each category that this parts guide uses. </a:t>
            </a:r>
          </a:p>
          <a:p>
            <a:pPr eaLnBrk="1" hangingPunct="1"/>
            <a:r>
              <a:rPr lang="en-US" altLang="en-US" sz="1800" smtClean="0"/>
              <a:t>Each category may be further divided into different sections, each with their own button on the category’s main screen.</a:t>
            </a:r>
          </a:p>
          <a:p>
            <a:pPr eaLnBrk="1" hangingPunct="1"/>
            <a:r>
              <a:rPr lang="en-US" altLang="en-US" sz="1800" smtClean="0"/>
              <a:t>From each screen, you can:</a:t>
            </a:r>
          </a:p>
          <a:p>
            <a:pPr lvl="1" eaLnBrk="1" hangingPunct="1"/>
            <a:r>
              <a:rPr lang="en-US" altLang="en-US" sz="1800" smtClean="0"/>
              <a:t>Return to the Main Menu</a:t>
            </a:r>
          </a:p>
          <a:p>
            <a:pPr lvl="1" eaLnBrk="1" hangingPunct="1"/>
            <a:r>
              <a:rPr lang="en-US" altLang="en-US" sz="1800" smtClean="0"/>
              <a:t>Return to the category’s main page</a:t>
            </a:r>
          </a:p>
          <a:p>
            <a:pPr lvl="1" eaLnBrk="1" hangingPunct="1"/>
            <a:r>
              <a:rPr lang="en-US" altLang="en-US" sz="1800" smtClean="0"/>
              <a:t>Go forward or backward one screen at a time within the category</a:t>
            </a:r>
          </a:p>
          <a:p>
            <a:pPr lvl="1" eaLnBrk="1" hangingPunct="1"/>
            <a:r>
              <a:rPr lang="en-US" altLang="en-US" sz="1800" smtClean="0"/>
              <a:t>Click a link to order the part on-line or via e-mail</a:t>
            </a:r>
          </a:p>
          <a:p>
            <a:pPr eaLnBrk="1" hangingPunct="1"/>
            <a:r>
              <a:rPr lang="en-US" altLang="en-US" sz="1800" smtClean="0"/>
              <a:t>In addition to using the buttons provided, you can manually scroll through the screens by clicking your left mouse button.</a:t>
            </a:r>
          </a:p>
          <a:p>
            <a:pPr eaLnBrk="1" hangingPunct="1"/>
            <a:endParaRPr lang="en-US" altLang="en-US" sz="1800" smtClean="0"/>
          </a:p>
        </p:txBody>
      </p:sp>
      <p:sp>
        <p:nvSpPr>
          <p:cNvPr id="2053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752600"/>
            <a:ext cx="1828800" cy="6619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Main Menu</a:t>
            </a:r>
          </a:p>
        </p:txBody>
      </p:sp>
      <p:sp>
        <p:nvSpPr>
          <p:cNvPr id="2054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514600"/>
            <a:ext cx="1042988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438400" y="5562600"/>
            <a:ext cx="6172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>
                <a:solidFill>
                  <a:srgbClr val="424243"/>
                </a:solidFill>
              </a:rPr>
              <a:t>To access a different program or file while leaving the Quick Reference Parts Guide open, hold the Alt button while pressing the Tab button on your keyboard.</a:t>
            </a:r>
          </a:p>
          <a:p>
            <a:pPr algn="l" eaLnBrk="1" hangingPunct="1"/>
            <a:endParaRPr lang="en-US" altLang="en-US" sz="1800" b="0">
              <a:solidFill>
                <a:srgbClr val="424243"/>
              </a:solidFill>
            </a:endParaRPr>
          </a:p>
          <a:p>
            <a:pPr algn="l" eaLnBrk="1" hangingPunct="1"/>
            <a:endParaRPr lang="en-US" altLang="en-US" sz="1800">
              <a:solidFill>
                <a:srgbClr val="424243"/>
              </a:solidFill>
            </a:endParaRPr>
          </a:p>
        </p:txBody>
      </p:sp>
      <p:sp>
        <p:nvSpPr>
          <p:cNvPr id="2056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52400" y="3276600"/>
            <a:ext cx="1752600" cy="15763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How to get</a:t>
            </a:r>
          </a:p>
          <a:p>
            <a:pPr eaLnBrk="1" hangingPunct="1"/>
            <a:r>
              <a:rPr lang="en-US" altLang="en-US" sz="1800"/>
              <a:t>To the </a:t>
            </a:r>
          </a:p>
          <a:p>
            <a:pPr eaLnBrk="1" hangingPunct="1"/>
            <a:r>
              <a:rPr lang="en-US" altLang="en-US" sz="1800"/>
              <a:t>eStore</a:t>
            </a:r>
          </a:p>
        </p:txBody>
      </p:sp>
      <p:pic>
        <p:nvPicPr>
          <p:cNvPr id="2057" name="Picture 8" descr="MiTek3.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4">
            <a:hlinkClick r:id="rId5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  <p:sp>
        <p:nvSpPr>
          <p:cNvPr id="2059" name="Text Box 1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09A966-905F-4275-9061-BA499268B3F9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pic>
        <p:nvPicPr>
          <p:cNvPr id="11267" name="Picture 2" descr="part#-01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15652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343400" y="2362200"/>
            <a:ext cx="1882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Puck 1 ¾” part# 010101</a:t>
            </a:r>
          </a:p>
        </p:txBody>
      </p:sp>
      <p:pic>
        <p:nvPicPr>
          <p:cNvPr id="11269" name="Picture 4" descr="part#-010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24003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5029200" y="3581400"/>
            <a:ext cx="326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bolt Qty. per kit 120 part# 010160</a:t>
            </a:r>
          </a:p>
        </p:txBody>
      </p:sp>
      <p:pic>
        <p:nvPicPr>
          <p:cNvPr id="11271" name="Picture 6" descr="part#-3274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9600"/>
            <a:ext cx="24384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029200" y="4800600"/>
            <a:ext cx="192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Single bolt part# 327471</a:t>
            </a:r>
          </a:p>
        </p:txBody>
      </p:sp>
      <p:pic>
        <p:nvPicPr>
          <p:cNvPr id="11273" name="Picture 8" descr="part#-0101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152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3886200" y="5943600"/>
            <a:ext cx="204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Rotary T nut part# 010104</a:t>
            </a:r>
          </a:p>
        </p:txBody>
      </p:sp>
      <p:pic>
        <p:nvPicPr>
          <p:cNvPr id="11275" name="Picture 10" descr="part#-0101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0"/>
            <a:ext cx="8270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867400" y="5943600"/>
            <a:ext cx="222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T nut part# 010103</a:t>
            </a:r>
          </a:p>
        </p:txBody>
      </p:sp>
      <p:sp>
        <p:nvSpPr>
          <p:cNvPr id="11277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6002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sp>
        <p:nvSpPr>
          <p:cNvPr id="11278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81000" y="26670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4114800" y="533400"/>
            <a:ext cx="400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Standard Fixture Parts</a:t>
            </a:r>
          </a:p>
        </p:txBody>
      </p:sp>
      <p:sp>
        <p:nvSpPr>
          <p:cNvPr id="11280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098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Text Box 17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1282" name="Picture 18" descr="MiTek3.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 Box 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2D962B-BA85-4F91-AABB-3E0A722CFB7B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038600" y="1905000"/>
            <a:ext cx="229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Target plate LA  part# 010131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105400" y="3124200"/>
            <a:ext cx="2620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Straight stop 12” LA part# 010132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2620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Straight stop 18” LA part# 010133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943600" y="4953000"/>
            <a:ext cx="2620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Straight stop 24” LA part# 010134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867400" y="5943600"/>
            <a:ext cx="2078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Heel stop LA part# 010135</a:t>
            </a:r>
          </a:p>
        </p:txBody>
      </p:sp>
      <p:sp>
        <p:nvSpPr>
          <p:cNvPr id="12296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572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1229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12298" name="Picture 9" descr="part#-010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295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0" descr="part#-010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1790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1" descr="part#-010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590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2" descr="part#-010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3505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3" descr="part#-0101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3429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267200" y="609600"/>
            <a:ext cx="3409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Laser Fixture Parts</a:t>
            </a:r>
          </a:p>
        </p:txBody>
      </p:sp>
      <p:sp>
        <p:nvSpPr>
          <p:cNvPr id="12305" name="Text Box 17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2306" name="Picture 18" descr="MiTek3.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4">
            <a:hlinkClick r:id="rId9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207DCB-F3E9-4AD0-888A-919AFDF9EB0D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419600" y="1828800"/>
            <a:ext cx="2503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Short heel stop LA part# 010137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800600" y="2971800"/>
            <a:ext cx="213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 stop LA 12” part# 010139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715000" y="4191000"/>
            <a:ext cx="213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 stop LA 18” part# 010140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629400" y="5562600"/>
            <a:ext cx="2138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 stop LA 24” part# 010141</a:t>
            </a:r>
          </a:p>
        </p:txBody>
      </p:sp>
      <p:sp>
        <p:nvSpPr>
          <p:cNvPr id="1331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810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1332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13321" name="Picture 8" descr="part#-010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194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 descr="part#-010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18669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0" descr="part#-010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27432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1" descr="part#-010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3429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191000" y="609600"/>
            <a:ext cx="3409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Laser Fixture Parts</a:t>
            </a:r>
          </a:p>
        </p:txBody>
      </p:sp>
      <p:sp>
        <p:nvSpPr>
          <p:cNvPr id="13328" name="Text Box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3329" name="Picture 17" descr="MiTek3.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4">
            <a:hlinkClick r:id="rId9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4F4A28-631C-4EA1-ABDB-2241FC14E9C5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267200" y="609600"/>
            <a:ext cx="3409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Laser Fixture Parts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286000" y="1676400"/>
            <a:ext cx="3009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Laser bolt Qty. per kit 120 part# 010150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237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Single Laser bolt part# 010151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286000" y="3886200"/>
            <a:ext cx="1882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Puck 1 ¾” part# 010101</a:t>
            </a:r>
          </a:p>
        </p:txBody>
      </p:sp>
      <p:pic>
        <p:nvPicPr>
          <p:cNvPr id="14343" name="Picture 6" descr="part#-0101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0"/>
            <a:ext cx="15240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3886200" y="6096000"/>
            <a:ext cx="204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Rotary T nut part# 010104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5926138" y="1752600"/>
            <a:ext cx="3217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Rotary T-bolt with flange nut part# 010126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019800" y="3276600"/>
            <a:ext cx="280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Flange nut and washer part# 010127</a:t>
            </a:r>
          </a:p>
        </p:txBody>
      </p:sp>
      <p:pic>
        <p:nvPicPr>
          <p:cNvPr id="14347" name="Picture 10" descr="part#-0101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86400"/>
            <a:ext cx="8270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5943600" y="6096000"/>
            <a:ext cx="222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T nut part# 010103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6019800" y="4572000"/>
            <a:ext cx="293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Special modified wrench part# 010105</a:t>
            </a:r>
          </a:p>
        </p:txBody>
      </p:sp>
      <p:sp>
        <p:nvSpPr>
          <p:cNvPr id="14350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572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14351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14352" name="Picture 15" descr="part#-01012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429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6" descr="part#-010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209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7" descr="part#-0101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93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8" descr="part#-01010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67200"/>
            <a:ext cx="13430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9" descr="part#-01015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2019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0" descr="part#-01015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20193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Text Box 23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4360" name="Picture 24" descr="MiTek3.0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4">
            <a:hlinkClick r:id="rId13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E5E0B0-C14A-4709-BCFF-6538E902FEF8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768725" y="587375"/>
            <a:ext cx="4262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MiTek Standard Jigging</a:t>
            </a:r>
            <a:r>
              <a:rPr lang="en-US" altLang="en-US" sz="1800" b="0"/>
              <a:t> </a:t>
            </a:r>
            <a:endParaRPr lang="en-US" altLang="en-US" sz="2400" b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2286000" y="1524000"/>
            <a:ext cx="239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Locating slide part# 87303-102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362200" y="3352800"/>
            <a:ext cx="1920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Jigging cog part# 87301</a:t>
            </a:r>
          </a:p>
        </p:txBody>
      </p:sp>
      <p:pic>
        <p:nvPicPr>
          <p:cNvPr id="15366" name="Picture 5" descr="part#-20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12573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2362200" y="5257800"/>
            <a:ext cx="1893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¼ turn nut part# 201037</a:t>
            </a:r>
          </a:p>
        </p:txBody>
      </p:sp>
      <p:pic>
        <p:nvPicPr>
          <p:cNvPr id="15368" name="Picture 7" descr="part#-201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1318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7086600" y="3200400"/>
            <a:ext cx="1520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T nut part# 201038</a:t>
            </a:r>
          </a:p>
        </p:txBody>
      </p:sp>
      <p:pic>
        <p:nvPicPr>
          <p:cNvPr id="15370" name="Picture 9" descr="part#-3109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15000"/>
            <a:ext cx="18669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7010400" y="5334000"/>
            <a:ext cx="196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Flange bolt part# 310947</a:t>
            </a:r>
          </a:p>
        </p:txBody>
      </p:sp>
      <p:sp>
        <p:nvSpPr>
          <p:cNvPr id="15372" name="AutoShape 1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15373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15374" name="Picture 13" descr="part#-87303-1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14097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4" descr="part#-873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14097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Text Box 17">
            <a:hlinkClick r:id="rId9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5378" name="Picture 18" descr="MiTek3.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9" name="Text Box 4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6065FC-8F42-4D9D-9124-8D997D6DAF4D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114800" y="533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Robbins Jigging</a:t>
            </a:r>
          </a:p>
        </p:txBody>
      </p:sp>
      <p:sp>
        <p:nvSpPr>
          <p:cNvPr id="163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sp>
        <p:nvSpPr>
          <p:cNvPr id="1638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16390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6391" name="Picture 9" descr="peak-female-006-tab-0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638800" y="1981200"/>
            <a:ext cx="3257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Peak assembly female part# 006-TAB-0028</a:t>
            </a:r>
          </a:p>
        </p:txBody>
      </p:sp>
      <p:pic>
        <p:nvPicPr>
          <p:cNvPr id="16393" name="Picture 11" descr="peak-male-006tab-0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783263" y="2971800"/>
            <a:ext cx="312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Peak assembly male part# 006-TAB-0031</a:t>
            </a:r>
          </a:p>
        </p:txBody>
      </p:sp>
      <p:pic>
        <p:nvPicPr>
          <p:cNvPr id="16395" name="Picture 13" descr="left-heel-bar-006-tab-00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3657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5943600" y="4267200"/>
            <a:ext cx="2551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Left heel bar part# 006-TAB-0025</a:t>
            </a:r>
          </a:p>
        </p:txBody>
      </p:sp>
      <p:pic>
        <p:nvPicPr>
          <p:cNvPr id="16397" name="Picture 16" descr="right-heel-bar-006-tab-00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4038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5967413" y="5638800"/>
            <a:ext cx="2662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Right heel bar part# 006-TAB-0026</a:t>
            </a:r>
          </a:p>
        </p:txBody>
      </p:sp>
      <p:sp>
        <p:nvSpPr>
          <p:cNvPr id="16399" name="AutoShape 1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400" name="Picture 16" descr="MiTek3.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4">
            <a:hlinkClick r:id="rId9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E6C687-A0A7-4E0C-816D-7A543A5D05B2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114800" y="533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Robbins Jigging</a:t>
            </a:r>
          </a:p>
        </p:txBody>
      </p:sp>
      <p:sp>
        <p:nvSpPr>
          <p:cNvPr id="1741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sp>
        <p:nvSpPr>
          <p:cNvPr id="17413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048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192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17416" name="Text 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7417" name="Picture 11" descr="bottom-cord-bar-006-tab-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8862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6126163" y="2133600"/>
            <a:ext cx="2924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Bottom chord bar part# 006-TAB-0024</a:t>
            </a:r>
          </a:p>
        </p:txBody>
      </p:sp>
      <p:pic>
        <p:nvPicPr>
          <p:cNvPr id="17419" name="Picture 13" descr="short-tee-bar-006-tab-00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3962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172200" y="3505200"/>
            <a:ext cx="2584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Short tee bar part# 006-TAB-0027</a:t>
            </a:r>
          </a:p>
        </p:txBody>
      </p:sp>
      <p:pic>
        <p:nvPicPr>
          <p:cNvPr id="17421" name="Picture 15" descr="long-tee-bar-006-tab-00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34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6553200" y="5105400"/>
            <a:ext cx="274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Long tee bar part# 006-TAB-0083</a:t>
            </a:r>
          </a:p>
        </p:txBody>
      </p:sp>
      <p:pic>
        <p:nvPicPr>
          <p:cNvPr id="17423" name="Picture 15" descr="MiTek3.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4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51D101-7284-4DE9-BA5D-D5E4D1DFC2E0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114800" y="533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Robbins Jigging</a:t>
            </a:r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sp>
        <p:nvSpPr>
          <p:cNvPr id="18437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192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048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18440" name="Text Box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8441" name="Picture 11" descr="puck-006-tab-0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2557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4029075" y="2438400"/>
            <a:ext cx="1425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Puck part# 30076</a:t>
            </a:r>
          </a:p>
        </p:txBody>
      </p:sp>
      <p:pic>
        <p:nvPicPr>
          <p:cNvPr id="18443" name="Picture 13" descr="puck-laser-2-006-tab-30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1298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3962400" y="3962400"/>
            <a:ext cx="2608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Puck laser 2” part# 006-TAB-3040</a:t>
            </a:r>
          </a:p>
        </p:txBody>
      </p:sp>
      <p:pic>
        <p:nvPicPr>
          <p:cNvPr id="18445" name="Picture 15" descr="QUATER-TURN-NUT-006-TAB-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1752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062413" y="5410200"/>
            <a:ext cx="26971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¼ Turn tee nut part# 006-TAB-0009</a:t>
            </a:r>
          </a:p>
        </p:txBody>
      </p:sp>
      <p:pic>
        <p:nvPicPr>
          <p:cNvPr id="18447" name="Picture 15" descr="MiTek3.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4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9AB7ED-A577-420F-A7B4-D5EADC01E256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114800" y="533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/>
              <a:t>Robbins Jigging</a:t>
            </a:r>
          </a:p>
        </p:txBody>
      </p:sp>
      <p:sp>
        <p:nvSpPr>
          <p:cNvPr id="194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sp>
        <p:nvSpPr>
          <p:cNvPr id="19461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048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7432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19463" name="Text Box 9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9464" name="Picture 10" descr="wrought-washer-006-fas-0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16383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191000" y="2362200"/>
            <a:ext cx="3078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½” Wrought washer part# 006-FAS-0165</a:t>
            </a:r>
          </a:p>
        </p:txBody>
      </p:sp>
      <p:pic>
        <p:nvPicPr>
          <p:cNvPr id="19466" name="Picture 12" descr="unistrut-nut-200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17478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4343400" y="3810000"/>
            <a:ext cx="2011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Unistrut nut part# 200010</a:t>
            </a:r>
          </a:p>
        </p:txBody>
      </p:sp>
      <p:pic>
        <p:nvPicPr>
          <p:cNvPr id="19468" name="Picture 14" descr="socket-head-1-1-quater-32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7907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4191000" y="4953000"/>
            <a:ext cx="3194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Socket head cap screw 1 ¼” part# 326363</a:t>
            </a:r>
          </a:p>
        </p:txBody>
      </p:sp>
      <p:pic>
        <p:nvPicPr>
          <p:cNvPr id="19470" name="Picture 16" descr="socket-head-1-1-quater-32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2133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4379913" y="5791200"/>
            <a:ext cx="3278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Socket head cap screw 1 1/2” part# 326365</a:t>
            </a:r>
          </a:p>
        </p:txBody>
      </p:sp>
      <p:pic>
        <p:nvPicPr>
          <p:cNvPr id="19472" name="Picture 16" descr="MiTek3.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3" name="Text Box 4">
            <a:hlinkClick r:id="rId8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AE7460-21F5-4EE7-A279-B696A90EC263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pic>
        <p:nvPicPr>
          <p:cNvPr id="3075" name="Picture 2" descr="fixture-step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j01740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1190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365375" y="5257800"/>
            <a:ext cx="6684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Once you find the part number you need, click on the Web site link.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 rot="-3476558">
            <a:off x="3117057" y="4426743"/>
            <a:ext cx="228600" cy="366713"/>
          </a:xfrm>
          <a:prstGeom prst="upArrow">
            <a:avLst>
              <a:gd name="adj1" fmla="val 50000"/>
              <a:gd name="adj2" fmla="val 40104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225800" y="457200"/>
            <a:ext cx="5316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How to Get to the </a:t>
            </a:r>
            <a:r>
              <a:rPr lang="en-US" altLang="en-US" sz="3200" i="1"/>
              <a:t>eStore</a:t>
            </a:r>
            <a:r>
              <a:rPr lang="en-US" altLang="en-US" sz="2800" b="0" i="1"/>
              <a:t>™</a:t>
            </a:r>
            <a:r>
              <a:rPr lang="en-US" altLang="en-US"/>
              <a:t> 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 rot="1898387">
            <a:off x="5562600" y="25908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folHlink"/>
                </a:solidFill>
              </a:rPr>
              <a:t>Example </a:t>
            </a:r>
          </a:p>
        </p:txBody>
      </p:sp>
      <p:pic>
        <p:nvPicPr>
          <p:cNvPr id="3081" name="Picture 8" descr="MiTek3.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  <p:sp>
        <p:nvSpPr>
          <p:cNvPr id="3083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B464A0-2FE3-41AF-8183-6F9652014379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pic>
        <p:nvPicPr>
          <p:cNvPr id="4099" name="Picture 2" descr="machinery web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181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98700" y="5429250"/>
            <a:ext cx="567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This is the Web site. Click on the </a:t>
            </a:r>
            <a:r>
              <a:rPr lang="en-US" altLang="en-US" sz="1800" i="1"/>
              <a:t>Machinery</a:t>
            </a:r>
            <a:r>
              <a:rPr lang="en-US" altLang="en-US" sz="1800"/>
              <a:t> menu.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 rot="-3476558">
            <a:off x="4488657" y="2216943"/>
            <a:ext cx="228600" cy="366713"/>
          </a:xfrm>
          <a:prstGeom prst="upArrow">
            <a:avLst>
              <a:gd name="adj1" fmla="val 50000"/>
              <a:gd name="adj2" fmla="val 40104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1" name="Picture 5" descr="j01740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1190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424238" y="457200"/>
            <a:ext cx="491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How to Get to the </a:t>
            </a:r>
            <a:r>
              <a:rPr lang="en-US" altLang="en-US" sz="3200" i="1"/>
              <a:t>eStore</a:t>
            </a:r>
          </a:p>
        </p:txBody>
      </p:sp>
      <p:pic>
        <p:nvPicPr>
          <p:cNvPr id="4104" name="Picture 7" descr="MiTek3.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  <p:sp>
        <p:nvSpPr>
          <p:cNvPr id="4106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504E53-9ACE-4892-838F-E21F49504A21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657600" y="5807075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Click the </a:t>
            </a:r>
            <a:r>
              <a:rPr lang="en-US" altLang="en-US" sz="1800" i="1"/>
              <a:t>Ordering Parts </a:t>
            </a:r>
            <a:r>
              <a:rPr lang="en-US" altLang="en-US" sz="1800"/>
              <a:t>menu, then, click </a:t>
            </a:r>
            <a:r>
              <a:rPr lang="en-US" altLang="en-US" sz="1800" i="1"/>
              <a:t>eStore.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2286000" y="1600200"/>
            <a:ext cx="6096000" cy="3802063"/>
            <a:chOff x="1440" y="1008"/>
            <a:chExt cx="3840" cy="2395"/>
          </a:xfrm>
        </p:grpSpPr>
        <p:pic>
          <p:nvPicPr>
            <p:cNvPr id="51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4" t="14201" r="12000" b="32150"/>
            <a:stretch>
              <a:fillRect/>
            </a:stretch>
          </p:blipFill>
          <p:spPr bwMode="auto">
            <a:xfrm>
              <a:off x="1440" y="1008"/>
              <a:ext cx="3840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AutoShape 5"/>
            <p:cNvSpPr>
              <a:spLocks noChangeArrowheads="1"/>
            </p:cNvSpPr>
            <p:nvPr/>
          </p:nvSpPr>
          <p:spPr bwMode="auto">
            <a:xfrm rot="-3476558">
              <a:off x="4316" y="1444"/>
              <a:ext cx="144" cy="231"/>
            </a:xfrm>
            <a:prstGeom prst="upArrow">
              <a:avLst>
                <a:gd name="adj1" fmla="val 50000"/>
                <a:gd name="adj2" fmla="val 40104"/>
              </a:avLst>
            </a:prstGeom>
            <a:solidFill>
              <a:srgbClr val="FFFF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47110" name="Picture 6" descr="j01740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1190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424238" y="457200"/>
            <a:ext cx="491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How to Get to the </a:t>
            </a:r>
            <a:r>
              <a:rPr lang="en-US" altLang="en-US" sz="3200" i="1"/>
              <a:t>eStore</a:t>
            </a:r>
          </a:p>
        </p:txBody>
      </p:sp>
      <p:pic>
        <p:nvPicPr>
          <p:cNvPr id="5127" name="Picture 8" descr="MiTek3.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  <p:sp>
        <p:nvSpPr>
          <p:cNvPr id="5129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9B2F46-7CDB-4FDC-AF1C-5621DDA2E648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28850" y="5438775"/>
            <a:ext cx="6838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/>
              <a:t>Enter your </a:t>
            </a:r>
            <a:r>
              <a:rPr lang="en-US" altLang="en-US" sz="1800" i="1"/>
              <a:t>eStore</a:t>
            </a:r>
            <a:r>
              <a:rPr lang="en-US" altLang="en-US" sz="1800"/>
              <a:t> login and password and click </a:t>
            </a:r>
            <a:r>
              <a:rPr lang="en-US" altLang="en-US" sz="1800" i="1"/>
              <a:t>Login</a:t>
            </a:r>
            <a:r>
              <a:rPr lang="en-US" altLang="en-US" sz="1800"/>
              <a:t>.</a:t>
            </a:r>
          </a:p>
          <a:p>
            <a:pPr algn="l" eaLnBrk="1" hangingPunct="1"/>
            <a:endParaRPr lang="en-US" altLang="en-US" sz="1800"/>
          </a:p>
          <a:p>
            <a:pPr algn="l" eaLnBrk="1" hangingPunct="1"/>
            <a:r>
              <a:rPr lang="en-US" altLang="en-US" sz="1800"/>
              <a:t>If you need to register, click the </a:t>
            </a:r>
            <a:r>
              <a:rPr lang="en-US" altLang="en-US" sz="1800" i="1"/>
              <a:t>Click here to register </a:t>
            </a:r>
            <a:r>
              <a:rPr lang="en-US" altLang="en-US" sz="1800"/>
              <a:t>button. </a:t>
            </a:r>
          </a:p>
        </p:txBody>
      </p:sp>
      <p:sp>
        <p:nvSpPr>
          <p:cNvPr id="6148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752600"/>
            <a:ext cx="1828800" cy="661988"/>
          </a:xfrm>
          <a:prstGeom prst="actionButtonBlank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/>
              <a:t>Main Menu</a:t>
            </a:r>
          </a:p>
        </p:txBody>
      </p:sp>
      <p:sp>
        <p:nvSpPr>
          <p:cNvPr id="6149" name="AutoShape 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533400" y="2514600"/>
            <a:ext cx="1042988" cy="585788"/>
          </a:xfrm>
          <a:prstGeom prst="actionButtonBlank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3424238" y="457200"/>
            <a:ext cx="491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/>
              <a:t>How to Get to the </a:t>
            </a:r>
            <a:r>
              <a:rPr lang="en-US" altLang="en-US" sz="3200" i="1"/>
              <a:t>eStore</a:t>
            </a:r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4201" r="9334" b="30435"/>
          <a:stretch>
            <a:fillRect/>
          </a:stretch>
        </p:blipFill>
        <p:spPr bwMode="auto">
          <a:xfrm>
            <a:off x="2286000" y="1600200"/>
            <a:ext cx="60198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7" descr="MiTek3.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4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  <p:sp>
        <p:nvSpPr>
          <p:cNvPr id="6154" name="Text Box 15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F17C77F-4E30-4E92-B309-1AAF64C3AD2B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 rot="5400000">
            <a:off x="4964907" y="3285331"/>
            <a:ext cx="304800" cy="744537"/>
          </a:xfrm>
          <a:prstGeom prst="rect">
            <a:avLst/>
          </a:prstGeom>
          <a:solidFill>
            <a:srgbClr val="C3C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209800" y="76200"/>
            <a:ext cx="6781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0">
                <a:latin typeface="ITC Avant Garde Gothic Demi"/>
              </a:rPr>
              <a:t>Jigging</a:t>
            </a:r>
          </a:p>
        </p:txBody>
      </p:sp>
      <p:sp>
        <p:nvSpPr>
          <p:cNvPr id="7173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209800"/>
            <a:ext cx="2057400" cy="609600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Standard Fixture</a:t>
            </a:r>
          </a:p>
          <a:p>
            <a:pPr eaLnBrk="1" hangingPunct="1"/>
            <a:r>
              <a:rPr lang="en-US" altLang="en-US" sz="1800"/>
              <a:t>Parts</a:t>
            </a:r>
          </a:p>
        </p:txBody>
      </p:sp>
      <p:sp>
        <p:nvSpPr>
          <p:cNvPr id="7174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971800"/>
            <a:ext cx="2057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Laser Fixture</a:t>
            </a:r>
          </a:p>
          <a:p>
            <a:pPr eaLnBrk="1" hangingPunct="1"/>
            <a:r>
              <a:rPr lang="en-US" altLang="en-US" sz="1800"/>
              <a:t>Parts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Tekset Jigging </a:t>
            </a:r>
          </a:p>
        </p:txBody>
      </p:sp>
      <p:sp>
        <p:nvSpPr>
          <p:cNvPr id="7176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810000"/>
            <a:ext cx="2057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MiTek Standard</a:t>
            </a:r>
          </a:p>
          <a:p>
            <a:pPr eaLnBrk="1" hangingPunct="1"/>
            <a:r>
              <a:rPr lang="en-US" altLang="en-US" sz="1800"/>
              <a:t> Fixture Parts</a:t>
            </a:r>
            <a:endParaRPr lang="en-US" altLang="en-US" sz="1800" b="0"/>
          </a:p>
        </p:txBody>
      </p:sp>
      <p:sp>
        <p:nvSpPr>
          <p:cNvPr id="7177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81000" y="54864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</a:t>
            </a:r>
          </a:p>
        </p:txBody>
      </p:sp>
      <p:pic>
        <p:nvPicPr>
          <p:cNvPr id="7178" name="Picture 9" descr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586740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0" y="3733800"/>
            <a:ext cx="2133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>
            <a:off x="0" y="4495800"/>
            <a:ext cx="2133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2667000" y="5167313"/>
            <a:ext cx="1676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hlink"/>
                </a:solidFill>
              </a:rPr>
              <a:t>Click on the one of the links to the right to order your parts from our on-line eStore or via e-mail.</a:t>
            </a:r>
          </a:p>
        </p:txBody>
      </p:sp>
      <p:grpSp>
        <p:nvGrpSpPr>
          <p:cNvPr id="7182" name="Group 17"/>
          <p:cNvGrpSpPr>
            <a:grpSpLocks/>
          </p:cNvGrpSpPr>
          <p:nvPr/>
        </p:nvGrpSpPr>
        <p:grpSpPr bwMode="auto">
          <a:xfrm>
            <a:off x="4800600" y="4953000"/>
            <a:ext cx="3886200" cy="476250"/>
            <a:chOff x="3216" y="3600"/>
            <a:chExt cx="2448" cy="300"/>
          </a:xfrm>
        </p:grpSpPr>
        <p:pic>
          <p:nvPicPr>
            <p:cNvPr id="7187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98" t="20528" r="18939" b="74637"/>
            <a:stretch>
              <a:fillRect/>
            </a:stretch>
          </p:blipFill>
          <p:spPr bwMode="auto">
            <a:xfrm>
              <a:off x="3216" y="3716"/>
              <a:ext cx="24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8" name="Group 19"/>
            <p:cNvGrpSpPr>
              <a:grpSpLocks/>
            </p:cNvGrpSpPr>
            <p:nvPr/>
          </p:nvGrpSpPr>
          <p:grpSpPr bwMode="auto">
            <a:xfrm>
              <a:off x="3516" y="3600"/>
              <a:ext cx="198" cy="171"/>
              <a:chOff x="900" y="544"/>
              <a:chExt cx="198" cy="171"/>
            </a:xfrm>
          </p:grpSpPr>
          <p:sp>
            <p:nvSpPr>
              <p:cNvPr id="7194" name="AutoShape 20"/>
              <p:cNvSpPr>
                <a:spLocks noChangeArrowheads="1"/>
              </p:cNvSpPr>
              <p:nvPr/>
            </p:nvSpPr>
            <p:spPr bwMode="auto">
              <a:xfrm rot="-8622972">
                <a:off x="964" y="628"/>
                <a:ext cx="134" cy="87"/>
              </a:xfrm>
              <a:prstGeom prst="leftArrow">
                <a:avLst>
                  <a:gd name="adj1" fmla="val 50000"/>
                  <a:gd name="adj2" fmla="val 38506"/>
                </a:avLst>
              </a:prstGeom>
              <a:solidFill>
                <a:srgbClr val="F1C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7195" name="Group 21"/>
              <p:cNvGrpSpPr>
                <a:grpSpLocks/>
              </p:cNvGrpSpPr>
              <p:nvPr/>
            </p:nvGrpSpPr>
            <p:grpSpPr bwMode="auto">
              <a:xfrm>
                <a:off x="900" y="544"/>
                <a:ext cx="154" cy="144"/>
                <a:chOff x="900" y="564"/>
                <a:chExt cx="154" cy="144"/>
              </a:xfrm>
            </p:grpSpPr>
            <p:sp>
              <p:nvSpPr>
                <p:cNvPr id="7196" name="Oval 22"/>
                <p:cNvSpPr>
                  <a:spLocks noChangeArrowheads="1"/>
                </p:cNvSpPr>
                <p:nvPr/>
              </p:nvSpPr>
              <p:spPr bwMode="auto">
                <a:xfrm>
                  <a:off x="930" y="591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42424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900" y="564"/>
                  <a:ext cx="15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424243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7189" name="Group 24"/>
            <p:cNvGrpSpPr>
              <a:grpSpLocks/>
            </p:cNvGrpSpPr>
            <p:nvPr/>
          </p:nvGrpSpPr>
          <p:grpSpPr bwMode="auto">
            <a:xfrm>
              <a:off x="5253" y="3634"/>
              <a:ext cx="154" cy="226"/>
              <a:chOff x="2637" y="562"/>
              <a:chExt cx="154" cy="226"/>
            </a:xfrm>
          </p:grpSpPr>
          <p:sp>
            <p:nvSpPr>
              <p:cNvPr id="7190" name="AutoShape 25"/>
              <p:cNvSpPr>
                <a:spLocks noChangeArrowheads="1"/>
              </p:cNvSpPr>
              <p:nvPr/>
            </p:nvSpPr>
            <p:spPr bwMode="auto">
              <a:xfrm rot="-3958638">
                <a:off x="2623" y="677"/>
                <a:ext cx="134" cy="87"/>
              </a:xfrm>
              <a:prstGeom prst="leftArrow">
                <a:avLst>
                  <a:gd name="adj1" fmla="val 50000"/>
                  <a:gd name="adj2" fmla="val 38506"/>
                </a:avLst>
              </a:prstGeom>
              <a:solidFill>
                <a:srgbClr val="F1C6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7191" name="Group 26"/>
              <p:cNvGrpSpPr>
                <a:grpSpLocks/>
              </p:cNvGrpSpPr>
              <p:nvPr/>
            </p:nvGrpSpPr>
            <p:grpSpPr bwMode="auto">
              <a:xfrm>
                <a:off x="2637" y="562"/>
                <a:ext cx="154" cy="144"/>
                <a:chOff x="2637" y="582"/>
                <a:chExt cx="154" cy="144"/>
              </a:xfrm>
            </p:grpSpPr>
            <p:sp>
              <p:nvSpPr>
                <p:cNvPr id="7192" name="Oval 27"/>
                <p:cNvSpPr>
                  <a:spLocks noChangeArrowheads="1"/>
                </p:cNvSpPr>
                <p:nvPr/>
              </p:nvSpPr>
              <p:spPr bwMode="auto">
                <a:xfrm>
                  <a:off x="2666" y="607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42424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19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637" y="582"/>
                  <a:ext cx="15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defTabSz="482600" eaLnBrk="0" hangingPunct="0"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defTabSz="482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900">
                      <a:solidFill>
                        <a:srgbClr val="424243"/>
                      </a:solidFill>
                    </a:rPr>
                    <a:t>2</a:t>
                  </a:r>
                </a:p>
              </p:txBody>
            </p:sp>
          </p:grpSp>
        </p:grpSp>
      </p:grpSp>
      <p:sp>
        <p:nvSpPr>
          <p:cNvPr id="7183" name="Text Box 30">
            <a:hlinkClick r:id="rId7"/>
          </p:cNvPr>
          <p:cNvSpPr txBox="1">
            <a:spLocks noChangeArrowheads="1"/>
          </p:cNvSpPr>
          <p:nvPr/>
        </p:nvSpPr>
        <p:spPr bwMode="auto">
          <a:xfrm>
            <a:off x="4724400" y="5867400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>
                <a:solidFill>
                  <a:schemeClr val="hlink"/>
                </a:solidFill>
              </a:rPr>
              <a:t>E-mail:</a:t>
            </a:r>
            <a:r>
              <a:rPr lang="en-US" altLang="en-US">
                <a:solidFill>
                  <a:schemeClr val="hlink"/>
                </a:solidFill>
                <a:hlinkClick r:id="rId7"/>
              </a:rPr>
              <a:t>mitekparts@mii.com</a:t>
            </a:r>
            <a:endParaRPr lang="en-US" altLang="en-US">
              <a:solidFill>
                <a:schemeClr val="hlink"/>
              </a:solidFill>
            </a:endParaRPr>
          </a:p>
        </p:txBody>
      </p:sp>
      <p:sp>
        <p:nvSpPr>
          <p:cNvPr id="7184" name="AutoShape 3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4648200"/>
            <a:ext cx="2057400" cy="585788"/>
          </a:xfrm>
          <a:prstGeom prst="actionButtonBlank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Robbins Jigging</a:t>
            </a:r>
          </a:p>
        </p:txBody>
      </p:sp>
      <p:pic>
        <p:nvPicPr>
          <p:cNvPr id="7185" name="Picture 28" descr="MiTek3.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 Box 4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CCC04B-47E6-4C9D-9E6F-3FC1C261DEF5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886200" y="2438400"/>
            <a:ext cx="2713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fixture plate part# 010111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495800" y="3352800"/>
            <a:ext cx="306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straight stop 12” part# 010112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029200" y="4267200"/>
            <a:ext cx="306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straight stop 18” part# 010113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638800" y="5334000"/>
            <a:ext cx="306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straight stop 24” part# 010114</a:t>
            </a:r>
          </a:p>
        </p:txBody>
      </p:sp>
      <p:sp>
        <p:nvSpPr>
          <p:cNvPr id="819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57200" y="28194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820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8201" name="Picture 8" descr="part#-010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990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9" descr="part#-010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18288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part#-0101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91000"/>
            <a:ext cx="2667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 descr="part#-010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3429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433388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886200" y="609600"/>
            <a:ext cx="400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Standard Fixture Parts</a:t>
            </a:r>
          </a:p>
        </p:txBody>
      </p:sp>
      <p:sp>
        <p:nvSpPr>
          <p:cNvPr id="8207" name="Text Box 15">
            <a:hlinkClick r:id="rId8"/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8208" name="Picture 16" descr="MiTek3.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9" name="Text Box 4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DFF99E-5810-42F6-A2D0-452CE92A96E7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105400" y="1828800"/>
            <a:ext cx="2519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heel stop part# 010115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962400" y="2743200"/>
            <a:ext cx="2943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short heel stop part# 010117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2819400" y="26670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1800" b="0"/>
              <a:t>No photo 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4648200" y="3886200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T stop 12” part# 010119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638800" y="5257800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T stop 18” part# 010120</a:t>
            </a:r>
          </a:p>
        </p:txBody>
      </p:sp>
      <p:sp>
        <p:nvSpPr>
          <p:cNvPr id="9224" name="AutoShape 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81000" y="28194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922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9226" name="Picture 9" descr="part#-0101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25527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0" descr="part#-010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21717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1" descr="PART#-0101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3429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038600" y="609600"/>
            <a:ext cx="400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Standard Fixture Parts</a:t>
            </a:r>
          </a:p>
        </p:txBody>
      </p:sp>
      <p:sp>
        <p:nvSpPr>
          <p:cNvPr id="9232" name="Text Box 16">
            <a:hlinkClick r:id="rId7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9233" name="Picture 17" descr="MiTek3.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Text Box 4">
            <a:hlinkClick r:id="rId9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EF6FF9-BBC6-4F81-B082-815206F3608F}" type="datetime1">
              <a:rPr lang="en-US" altLang="en-US" sz="1400" b="0" smtClean="0"/>
              <a:pPr eaLnBrk="1" hangingPunct="1"/>
              <a:t>2/15/2017</a:t>
            </a:fld>
            <a:endParaRPr lang="en-US" altLang="en-US" sz="1400" b="0" smtClean="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867400" y="1981200"/>
            <a:ext cx="2595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Standard T stop 24” part# 010121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715000" y="3352800"/>
            <a:ext cx="32178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Rotary T-bolt with flange nut part# 010126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114800" y="4419600"/>
            <a:ext cx="2800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Flange nut and washer part# 010127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867400" y="5334000"/>
            <a:ext cx="293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/>
              <a:t>Special modified wrench part# 010105</a:t>
            </a:r>
          </a:p>
        </p:txBody>
      </p:sp>
      <p:sp>
        <p:nvSpPr>
          <p:cNvPr id="10247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81000" y="2819400"/>
            <a:ext cx="1295400" cy="5857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Exit  </a:t>
            </a:r>
          </a:p>
        </p:txBody>
      </p:sp>
      <p:sp>
        <p:nvSpPr>
          <p:cNvPr id="10248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1676400"/>
            <a:ext cx="1447800" cy="509588"/>
          </a:xfrm>
          <a:prstGeom prst="actionButtonBlank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800"/>
              <a:t>Main Menu </a:t>
            </a:r>
          </a:p>
        </p:txBody>
      </p:sp>
      <p:pic>
        <p:nvPicPr>
          <p:cNvPr id="10249" name="Picture 8" descr="part#-01012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3429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9" descr="part#-010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429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part#-0101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1752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1" descr="part#-0101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0"/>
            <a:ext cx="3429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6800" y="2286000"/>
            <a:ext cx="762000" cy="381000"/>
          </a:xfrm>
          <a:prstGeom prst="actionButtonForwardNex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4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28600" y="2286000"/>
            <a:ext cx="762000" cy="381000"/>
          </a:xfrm>
          <a:prstGeom prst="actionButtonBackPrevious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038600" y="533400"/>
            <a:ext cx="400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2800"/>
              <a:t>Standard Fixture Parts</a:t>
            </a:r>
          </a:p>
        </p:txBody>
      </p:sp>
      <p:sp>
        <p:nvSpPr>
          <p:cNvPr id="10256" name="Text Box 16">
            <a:hlinkClick r:id="rId8"/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1677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mitekparts@mii.com</a:t>
            </a:r>
          </a:p>
        </p:txBody>
      </p:sp>
      <p:pic>
        <p:nvPicPr>
          <p:cNvPr id="10257" name="Picture 17" descr="MiTek3.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4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148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/>
              <a:t>www.mii.com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Navigating the  Quick Reference Parts Guide&amp;quot;&quot;/&gt;&lt;property id=&quot;20307&quot; value=&quot;268&quot;/&gt;&lt;/object&gt;&lt;object type=&quot;3&quot; unique_id=&quot;10004&quot;&gt;&lt;property id=&quot;20148&quot; value=&quot;5&quot;/&gt;&lt;property id=&quot;20300&quot; value=&quot;Slide 2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4&quot;/&gt;&lt;/object&gt;&lt;object type=&quot;3&quot; unique_id=&quot;10006&quot;&gt;&lt;property id=&quot;20148&quot; value=&quot;5&quot;/&gt;&lt;property id=&quot;20300&quot; value=&quot;Slide 4&quot;/&gt;&lt;property id=&quot;20307&quot; value=&quot;275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57&quot;/&gt;&lt;/object&gt;&lt;object type=&quot;3&quot; unique_id=&quot;10009&quot;&gt;&lt;property id=&quot;20148&quot; value=&quot;5&quot;/&gt;&lt;property id=&quot;20300&quot; value=&quot;Slide 7&quot;/&gt;&lt;property id=&quot;20307&quot; value=&quot;258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67&quot;/&gt;&lt;/object&gt;&lt;object type=&quot;3&quot; unique_id=&quot;10017&quot;&gt;&lt;property id=&quot;20148&quot; value=&quot;5&quot;/&gt;&lt;property id=&quot;20300&quot; value=&quot;Slide 15&quot;/&gt;&lt;property id=&quot;20307&quot; value=&quot;277&quot;/&gt;&lt;/object&gt;&lt;object type=&quot;3&quot; unique_id=&quot;10018&quot;&gt;&lt;property id=&quot;20148&quot; value=&quot;5&quot;/&gt;&lt;property id=&quot;20300&quot; value=&quot;Slide 16&quot;/&gt;&lt;property id=&quot;20307&quot; value=&quot;278&quot;/&gt;&lt;/object&gt;&lt;object type=&quot;3&quot; unique_id=&quot;10019&quot;&gt;&lt;property id=&quot;20148&quot; value=&quot;5&quot;/&gt;&lt;property id=&quot;20300&quot; value=&quot;Slide 17&quot;/&gt;&lt;property id=&quot;20307&quot; value=&quot;279&quot;/&gt;&lt;/object&gt;&lt;object type=&quot;3&quot; unique_id=&quot;10020&quot;&gt;&lt;property id=&quot;20148&quot; value=&quot;5&quot;/&gt;&lt;property id=&quot;20300&quot; value=&quot;Slide 18&quot;/&gt;&lt;property id=&quot;20307&quot; value=&quot;280&quot;/&gt;&lt;/object&gt;&lt;/object&gt;&lt;object type=&quot;8&quot; unique_id=&quot;10040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mii">
  <a:themeElements>
    <a:clrScheme name="mii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mii">
      <a:majorFont>
        <a:latin typeface="ITC Avant Garde Gothic Demi"/>
        <a:ea typeface=""/>
        <a:cs typeface=""/>
      </a:majorFont>
      <a:minorFont>
        <a:latin typeface="ITC Avant Garde Gothic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i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775</Words>
  <PresentationFormat>On-screen Show (4:3)</PresentationFormat>
  <Paragraphs>199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ITC Avant Garde Gothic Demi</vt:lpstr>
      <vt:lpstr>Wingdings</vt:lpstr>
      <vt:lpstr>mii</vt:lpstr>
      <vt:lpstr>Navigating the  Quick Reference Parts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MiTek Industries, Inc.</Company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revision>39</cp:revision>
  <dcterms:created xsi:type="dcterms:W3CDTF">2014-02-07T18:14:28Z</dcterms:created>
  <dcterms:modified xsi:type="dcterms:W3CDTF">2017-02-15T21:34:17Z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920C8F42-2BD1-42B4-B9F4-2571D8E5973C</vt:lpwstr>
  </property>
  <property fmtid="{D5CDD505-2E9C-101B-9397-08002B2CF9AE}" pid="3" name="ArticulatePath">
    <vt:lpwstr>Jigg889</vt:lpwstr>
  </property>
</Properties>
</file>