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31"/>
  </p:notesMasterIdLst>
  <p:sldIdLst>
    <p:sldId id="257" r:id="rId2"/>
    <p:sldId id="258" r:id="rId3"/>
    <p:sldId id="259" r:id="rId4"/>
    <p:sldId id="260" r:id="rId5"/>
    <p:sldId id="261" r:id="rId6"/>
    <p:sldId id="262" r:id="rId7"/>
    <p:sldId id="276" r:id="rId8"/>
    <p:sldId id="277" r:id="rId9"/>
    <p:sldId id="256"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96433" autoAdjust="0"/>
  </p:normalViewPr>
  <p:slideViewPr>
    <p:cSldViewPr>
      <p:cViewPr>
        <p:scale>
          <a:sx n="75" d="100"/>
          <a:sy n="75" d="100"/>
        </p:scale>
        <p:origin x="-3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17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0B6BA87-C3D5-4F84-A3E8-38CEB03EE947}" type="slidenum">
              <a:rPr lang="en-US"/>
              <a:pPr>
                <a:defRPr/>
              </a:pPr>
              <a:t>‹#›</a:t>
            </a:fld>
            <a:endParaRPr lang="en-US"/>
          </a:p>
        </p:txBody>
      </p:sp>
    </p:spTree>
    <p:extLst>
      <p:ext uri="{BB962C8B-B14F-4D97-AF65-F5344CB8AC3E}">
        <p14:creationId xmlns:p14="http://schemas.microsoft.com/office/powerpoint/2010/main" val="718065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0CE9B96F-1FF1-4D12-8B84-7D4F1415CDB9}" type="slidenum">
              <a:rPr lang="en-US" altLang="en-US" b="0" smtClean="0"/>
              <a:pPr eaLnBrk="1" hangingPunct="1"/>
              <a:t>1</a:t>
            </a:fld>
            <a:endParaRPr lang="en-US" altLang="en-US" b="0"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6EE29907-1B24-4892-9CDD-FEC1429B24A5}" type="slidenum">
              <a:rPr lang="en-US" altLang="en-US" b="0" smtClean="0"/>
              <a:pPr eaLnBrk="1" hangingPunct="1"/>
              <a:t>2</a:t>
            </a:fld>
            <a:endParaRPr lang="en-US" altLang="en-US" b="0"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B45AF684-FF13-4CBE-91D4-2499EACA6F42}" type="slidenum">
              <a:rPr lang="en-US" altLang="en-US" b="0" smtClean="0"/>
              <a:pPr eaLnBrk="1" hangingPunct="1"/>
              <a:t>5</a:t>
            </a:fld>
            <a:endParaRPr lang="en-US" altLang="en-US" b="0"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2C58CB6A-B120-4772-9788-584E2CED603B}" type="slidenum">
              <a:rPr lang="en-US" altLang="en-US" b="0" smtClean="0"/>
              <a:pPr eaLnBrk="1" hangingPunct="1"/>
              <a:t>6</a:t>
            </a:fld>
            <a:endParaRPr lang="en-US" altLang="en-US" b="0"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551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283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309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8639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4067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0959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540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982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877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1184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430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9525" y="1517650"/>
            <a:ext cx="2133600" cy="5334000"/>
          </a:xfrm>
          <a:prstGeom prst="rect">
            <a:avLst/>
          </a:prstGeom>
          <a:solidFill>
            <a:srgbClr val="0000FF"/>
          </a:solidFill>
          <a:ln w="9525">
            <a:noFill/>
            <a:miter lim="800000"/>
            <a:headEnd/>
            <a:tailEnd/>
          </a:ln>
          <a:effectLst/>
        </p:spPr>
        <p:txBody>
          <a:bodyPr wrap="none" anchor="ctr"/>
          <a:lstStyle/>
          <a:p>
            <a:pPr>
              <a:defRPr/>
            </a:pPr>
            <a:endParaRPr lang="en-US"/>
          </a:p>
        </p:txBody>
      </p:sp>
      <p:sp>
        <p:nvSpPr>
          <p:cNvPr id="4099" name="Rectangle 3"/>
          <p:cNvSpPr>
            <a:spLocks noChangeArrowheads="1"/>
          </p:cNvSpPr>
          <p:nvPr/>
        </p:nvSpPr>
        <p:spPr bwMode="auto">
          <a:xfrm>
            <a:off x="0" y="6781800"/>
            <a:ext cx="9144000" cy="76200"/>
          </a:xfrm>
          <a:prstGeom prst="rect">
            <a:avLst/>
          </a:prstGeom>
          <a:solidFill>
            <a:srgbClr val="F1C630"/>
          </a:solidFill>
          <a:ln w="9525">
            <a:noFill/>
            <a:miter lim="800000"/>
            <a:headEnd/>
            <a:tailEnd/>
          </a:ln>
          <a:effectLst/>
        </p:spPr>
        <p:txBody>
          <a:bodyPr wrap="none" anchor="ctr"/>
          <a:lstStyle/>
          <a:p>
            <a:pPr>
              <a:defRPr/>
            </a:pPr>
            <a:endParaRPr lang="en-US"/>
          </a:p>
        </p:txBody>
      </p:sp>
      <p:grpSp>
        <p:nvGrpSpPr>
          <p:cNvPr id="1028" name="Group 4"/>
          <p:cNvGrpSpPr>
            <a:grpSpLocks/>
          </p:cNvGrpSpPr>
          <p:nvPr/>
        </p:nvGrpSpPr>
        <p:grpSpPr bwMode="auto">
          <a:xfrm>
            <a:off x="2117725" y="187325"/>
            <a:ext cx="7018338" cy="1260475"/>
            <a:chOff x="1334" y="118"/>
            <a:chExt cx="4421" cy="794"/>
          </a:xfrm>
        </p:grpSpPr>
        <p:sp>
          <p:nvSpPr>
            <p:cNvPr id="4101" name="Rectangle 5"/>
            <p:cNvSpPr>
              <a:spLocks noChangeArrowheads="1"/>
            </p:cNvSpPr>
            <p:nvPr userDrawn="1"/>
          </p:nvSpPr>
          <p:spPr bwMode="auto">
            <a:xfrm>
              <a:off x="1334" y="408"/>
              <a:ext cx="726" cy="504"/>
            </a:xfrm>
            <a:prstGeom prst="rect">
              <a:avLst/>
            </a:prstGeom>
            <a:solidFill>
              <a:srgbClr val="0000FF"/>
            </a:solidFill>
            <a:ln w="9525">
              <a:noFill/>
              <a:miter lim="800000"/>
              <a:headEnd/>
              <a:tailEnd/>
            </a:ln>
            <a:effectLst/>
          </p:spPr>
          <p:txBody>
            <a:bodyPr wrap="none" anchor="ctr"/>
            <a:lstStyle/>
            <a:p>
              <a:pPr>
                <a:defRPr/>
              </a:pPr>
              <a:endParaRPr lang="en-US"/>
            </a:p>
          </p:txBody>
        </p:sp>
        <p:sp>
          <p:nvSpPr>
            <p:cNvPr id="4102" name="Oval 6"/>
            <p:cNvSpPr>
              <a:spLocks noChangeArrowheads="1"/>
            </p:cNvSpPr>
            <p:nvPr userDrawn="1"/>
          </p:nvSpPr>
          <p:spPr bwMode="auto">
            <a:xfrm>
              <a:off x="1334" y="118"/>
              <a:ext cx="726" cy="576"/>
            </a:xfrm>
            <a:prstGeom prst="ellipse">
              <a:avLst/>
            </a:prstGeom>
            <a:solidFill>
              <a:srgbClr val="0000FF"/>
            </a:solidFill>
            <a:ln w="9525" algn="ctr">
              <a:noFill/>
              <a:round/>
              <a:headEnd/>
              <a:tailEnd/>
            </a:ln>
            <a:effectLst/>
          </p:spPr>
          <p:txBody>
            <a:bodyPr wrap="none" anchor="ctr"/>
            <a:lstStyle/>
            <a:p>
              <a:pPr>
                <a:defRPr/>
              </a:pPr>
              <a:endParaRPr lang="en-US"/>
            </a:p>
          </p:txBody>
        </p:sp>
        <p:sp>
          <p:nvSpPr>
            <p:cNvPr id="4103" name="Rectangle 7"/>
            <p:cNvSpPr>
              <a:spLocks noChangeArrowheads="1"/>
            </p:cNvSpPr>
            <p:nvPr userDrawn="1"/>
          </p:nvSpPr>
          <p:spPr bwMode="auto">
            <a:xfrm>
              <a:off x="1703" y="119"/>
              <a:ext cx="4052" cy="788"/>
            </a:xfrm>
            <a:prstGeom prst="rect">
              <a:avLst/>
            </a:prstGeom>
            <a:solidFill>
              <a:srgbClr val="0000FF"/>
            </a:solidFill>
            <a:ln w="9525">
              <a:noFill/>
              <a:miter lim="800000"/>
              <a:headEnd/>
              <a:tailEnd/>
            </a:ln>
            <a:effectLst/>
          </p:spPr>
          <p:txBody>
            <a:bodyPr wrap="none" anchor="ctr"/>
            <a:lstStyle/>
            <a:p>
              <a:pPr>
                <a:defRPr/>
              </a:pPr>
              <a:endParaRPr lang="en-US"/>
            </a:p>
          </p:txBody>
        </p:sp>
      </p:grpSp>
      <p:sp>
        <p:nvSpPr>
          <p:cNvPr id="4104" name="Rectangle 8"/>
          <p:cNvSpPr>
            <a:spLocks noChangeArrowheads="1"/>
          </p:cNvSpPr>
          <p:nvPr/>
        </p:nvSpPr>
        <p:spPr bwMode="auto">
          <a:xfrm>
            <a:off x="0" y="1441450"/>
            <a:ext cx="9144000" cy="76200"/>
          </a:xfrm>
          <a:prstGeom prst="rect">
            <a:avLst/>
          </a:prstGeom>
          <a:solidFill>
            <a:srgbClr val="F1C630"/>
          </a:solidFill>
          <a:ln w="9525">
            <a:noFill/>
            <a:miter lim="800000"/>
            <a:headEnd/>
            <a:tailEnd/>
          </a:ln>
          <a:effectLst/>
        </p:spPr>
        <p:txBody>
          <a:bodyPr wrap="none" anchor="ctr"/>
          <a:lstStyle/>
          <a:p>
            <a:pPr>
              <a:defRPr/>
            </a:pPr>
            <a:endParaRPr lang="en-US"/>
          </a:p>
        </p:txBody>
      </p:sp>
      <p:pic>
        <p:nvPicPr>
          <p:cNvPr id="1030" name="Picture 9" descr="MiTek_MII_fnl_logo04_06"/>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75" y="184150"/>
            <a:ext cx="1698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
          <p:cNvSpPr>
            <a:spLocks noGrp="1" noChangeArrowheads="1"/>
          </p:cNvSpPr>
          <p:nvPr>
            <p:ph type="dt" sz="half" idx="2"/>
          </p:nvPr>
        </p:nvSpPr>
        <p:spPr bwMode="auto">
          <a:xfrm>
            <a:off x="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3200">
          <a:solidFill>
            <a:srgbClr val="F1C630"/>
          </a:solidFill>
          <a:latin typeface="+mj-lt"/>
          <a:ea typeface="+mj-ea"/>
          <a:cs typeface="+mj-cs"/>
        </a:defRPr>
      </a:lvl1pPr>
      <a:lvl2pPr algn="ctr" rtl="0" eaLnBrk="0" fontAlgn="base" hangingPunct="0">
        <a:spcBef>
          <a:spcPct val="0"/>
        </a:spcBef>
        <a:spcAft>
          <a:spcPct val="0"/>
        </a:spcAft>
        <a:defRPr sz="3200">
          <a:solidFill>
            <a:srgbClr val="F1C630"/>
          </a:solidFill>
          <a:latin typeface="ITC Avant Garde Gothic Demi" pitchFamily="34" charset="0"/>
        </a:defRPr>
      </a:lvl2pPr>
      <a:lvl3pPr algn="ctr" rtl="0" eaLnBrk="0" fontAlgn="base" hangingPunct="0">
        <a:spcBef>
          <a:spcPct val="0"/>
        </a:spcBef>
        <a:spcAft>
          <a:spcPct val="0"/>
        </a:spcAft>
        <a:defRPr sz="3200">
          <a:solidFill>
            <a:srgbClr val="F1C630"/>
          </a:solidFill>
          <a:latin typeface="ITC Avant Garde Gothic Demi" pitchFamily="34" charset="0"/>
        </a:defRPr>
      </a:lvl3pPr>
      <a:lvl4pPr algn="ctr" rtl="0" eaLnBrk="0" fontAlgn="base" hangingPunct="0">
        <a:spcBef>
          <a:spcPct val="0"/>
        </a:spcBef>
        <a:spcAft>
          <a:spcPct val="0"/>
        </a:spcAft>
        <a:defRPr sz="3200">
          <a:solidFill>
            <a:srgbClr val="F1C630"/>
          </a:solidFill>
          <a:latin typeface="ITC Avant Garde Gothic Demi" pitchFamily="34" charset="0"/>
        </a:defRPr>
      </a:lvl4pPr>
      <a:lvl5pPr algn="ctr" rtl="0" eaLnBrk="0" fontAlgn="base" hangingPunct="0">
        <a:spcBef>
          <a:spcPct val="0"/>
        </a:spcBef>
        <a:spcAft>
          <a:spcPct val="0"/>
        </a:spcAft>
        <a:defRPr sz="3200">
          <a:solidFill>
            <a:srgbClr val="F1C630"/>
          </a:solidFill>
          <a:latin typeface="ITC Avant Garde Gothic Demi" pitchFamily="34" charset="0"/>
        </a:defRPr>
      </a:lvl5pPr>
      <a:lvl6pPr marL="457200" algn="ctr" rtl="0" fontAlgn="base">
        <a:spcBef>
          <a:spcPct val="0"/>
        </a:spcBef>
        <a:spcAft>
          <a:spcPct val="0"/>
        </a:spcAft>
        <a:defRPr sz="3200">
          <a:solidFill>
            <a:srgbClr val="F1C630"/>
          </a:solidFill>
          <a:latin typeface="ITC Avant Garde Gothic Demi" pitchFamily="34" charset="0"/>
        </a:defRPr>
      </a:lvl6pPr>
      <a:lvl7pPr marL="914400" algn="ctr" rtl="0" fontAlgn="base">
        <a:spcBef>
          <a:spcPct val="0"/>
        </a:spcBef>
        <a:spcAft>
          <a:spcPct val="0"/>
        </a:spcAft>
        <a:defRPr sz="3200">
          <a:solidFill>
            <a:srgbClr val="F1C630"/>
          </a:solidFill>
          <a:latin typeface="ITC Avant Garde Gothic Demi" pitchFamily="34" charset="0"/>
        </a:defRPr>
      </a:lvl7pPr>
      <a:lvl8pPr marL="1371600" algn="ctr" rtl="0" fontAlgn="base">
        <a:spcBef>
          <a:spcPct val="0"/>
        </a:spcBef>
        <a:spcAft>
          <a:spcPct val="0"/>
        </a:spcAft>
        <a:defRPr sz="3200">
          <a:solidFill>
            <a:srgbClr val="F1C630"/>
          </a:solidFill>
          <a:latin typeface="ITC Avant Garde Gothic Demi" pitchFamily="34" charset="0"/>
        </a:defRPr>
      </a:lvl8pPr>
      <a:lvl9pPr marL="1828800" algn="ctr" rtl="0" fontAlgn="base">
        <a:spcBef>
          <a:spcPct val="0"/>
        </a:spcBef>
        <a:spcAft>
          <a:spcPct val="0"/>
        </a:spcAft>
        <a:defRPr sz="3200">
          <a:solidFill>
            <a:srgbClr val="F1C630"/>
          </a:solidFill>
          <a:latin typeface="ITC Avant Garde Gothic Demi" pitchFamily="34" charset="0"/>
        </a:defRPr>
      </a:lvl9pPr>
    </p:titleStyle>
    <p:bodyStyle>
      <a:lvl1pPr marL="342900" indent="-342900" algn="l" rtl="0" eaLnBrk="0" fontAlgn="base" hangingPunct="0">
        <a:spcBef>
          <a:spcPct val="20000"/>
        </a:spcBef>
        <a:spcAft>
          <a:spcPct val="0"/>
        </a:spcAft>
        <a:buFont typeface="Wingdings" pitchFamily="2" charset="2"/>
        <a:buBlip>
          <a:blip r:embed="rId14"/>
        </a:buBlip>
        <a:defRPr sz="2800">
          <a:solidFill>
            <a:srgbClr val="42424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a:solidFill>
            <a:srgbClr val="424243"/>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rgbClr val="424243"/>
          </a:solidFill>
          <a:latin typeface="+mn-lt"/>
        </a:defRPr>
      </a:lvl3pPr>
      <a:lvl4pPr marL="1600200" indent="-228600" algn="l" rtl="0" eaLnBrk="0" fontAlgn="base" hangingPunct="0">
        <a:spcBef>
          <a:spcPct val="20000"/>
        </a:spcBef>
        <a:spcAft>
          <a:spcPct val="0"/>
        </a:spcAft>
        <a:buChar char="o"/>
        <a:defRPr>
          <a:solidFill>
            <a:srgbClr val="424243"/>
          </a:solidFill>
          <a:latin typeface="+mn-lt"/>
        </a:defRPr>
      </a:lvl4pPr>
      <a:lvl5pPr marL="2057400" indent="-228600" algn="l" rtl="0" eaLnBrk="0" fontAlgn="base" hangingPunct="0">
        <a:spcBef>
          <a:spcPct val="20000"/>
        </a:spcBef>
        <a:spcAft>
          <a:spcPct val="0"/>
        </a:spcAft>
        <a:buFont typeface="Wingdings" pitchFamily="2" charset="2"/>
        <a:buChar char="§"/>
        <a:defRPr>
          <a:solidFill>
            <a:srgbClr val="424243"/>
          </a:solidFill>
          <a:latin typeface="+mn-lt"/>
        </a:defRPr>
      </a:lvl5pPr>
      <a:lvl6pPr marL="2514600" indent="-228600" algn="l" rtl="0" fontAlgn="base">
        <a:spcBef>
          <a:spcPct val="20000"/>
        </a:spcBef>
        <a:spcAft>
          <a:spcPct val="0"/>
        </a:spcAft>
        <a:buFont typeface="Wingdings" pitchFamily="2" charset="2"/>
        <a:buChar char="§"/>
        <a:defRPr>
          <a:solidFill>
            <a:srgbClr val="424243"/>
          </a:solidFill>
          <a:latin typeface="+mn-lt"/>
        </a:defRPr>
      </a:lvl6pPr>
      <a:lvl7pPr marL="2971800" indent="-228600" algn="l" rtl="0" fontAlgn="base">
        <a:spcBef>
          <a:spcPct val="20000"/>
        </a:spcBef>
        <a:spcAft>
          <a:spcPct val="0"/>
        </a:spcAft>
        <a:buFont typeface="Wingdings" pitchFamily="2" charset="2"/>
        <a:buChar char="§"/>
        <a:defRPr>
          <a:solidFill>
            <a:srgbClr val="424243"/>
          </a:solidFill>
          <a:latin typeface="+mn-lt"/>
        </a:defRPr>
      </a:lvl7pPr>
      <a:lvl8pPr marL="3429000" indent="-228600" algn="l" rtl="0" fontAlgn="base">
        <a:spcBef>
          <a:spcPct val="20000"/>
        </a:spcBef>
        <a:spcAft>
          <a:spcPct val="0"/>
        </a:spcAft>
        <a:buFont typeface="Wingdings" pitchFamily="2" charset="2"/>
        <a:buChar char="§"/>
        <a:defRPr>
          <a:solidFill>
            <a:srgbClr val="424243"/>
          </a:solidFill>
          <a:latin typeface="+mn-lt"/>
        </a:defRPr>
      </a:lvl8pPr>
      <a:lvl9pPr marL="3886200" indent="-228600" algn="l" rtl="0" fontAlgn="base">
        <a:spcBef>
          <a:spcPct val="20000"/>
        </a:spcBef>
        <a:spcAft>
          <a:spcPct val="0"/>
        </a:spcAft>
        <a:buFont typeface="Wingdings" pitchFamily="2" charset="2"/>
        <a:buChar char="§"/>
        <a:defRPr>
          <a:solidFill>
            <a:srgbClr val="42424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slide" Target="slide9.xml"/><Relationship Id="rId7"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http://www.mii.com/machinery"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mii.com/machinery" TargetMode="External"/><Relationship Id="rId3" Type="http://schemas.openxmlformats.org/officeDocument/2006/relationships/image" Target="../media/image8.png"/><Relationship Id="rId7" Type="http://schemas.openxmlformats.org/officeDocument/2006/relationships/hyperlink" Target="mailto:mitekparts@mii.com" TargetMode="Externa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mii.com/machinery" TargetMode="Externa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image" Target="../media/image2.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hyperlink" Target="http://www.mii.com/machinery" TargetMode="External"/><Relationship Id="rId3" Type="http://schemas.openxmlformats.org/officeDocument/2006/relationships/image" Target="../media/image8.png"/><Relationship Id="rId7" Type="http://schemas.openxmlformats.org/officeDocument/2006/relationships/hyperlink" Target="mailto:mitekparts@mii.com" TargetMode="Externa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hyperlink" Target="http://www.mii.com/machinery" TargetMode="External"/><Relationship Id="rId3" Type="http://schemas.openxmlformats.org/officeDocument/2006/relationships/image" Target="../media/image18.png"/><Relationship Id="rId7" Type="http://schemas.openxmlformats.org/officeDocument/2006/relationships/hyperlink" Target="mailto:mitekparts@mii.com" TargetMode="Externa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hyperlink" Target="http://www.mii.com/machinery" TargetMode="External"/><Relationship Id="rId3" Type="http://schemas.openxmlformats.org/officeDocument/2006/relationships/image" Target="../media/image20.png"/><Relationship Id="rId7" Type="http://schemas.openxmlformats.org/officeDocument/2006/relationships/hyperlink" Target="mailto:mitekparts@mii.com" TargetMode="Externa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hyperlink" Target="http://www.mii.com/machinery"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image" Target="../media/image2.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hyperlink" Target="http://www.mii.com/machinery"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image" Target="../media/image2.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www.mii.com/machinery" TargetMode="Externa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image" Target="../media/image2.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image" Target="../media/image26.png"/><Relationship Id="rId7" Type="http://schemas.openxmlformats.org/officeDocument/2006/relationships/image" Target="../media/image2.jpe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hyperlink" Target="http://www.mii.com/machinery"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hyperlink" Target="http://www.mii.com/machinery" TargetMode="External"/><Relationship Id="rId5" Type="http://schemas.openxmlformats.org/officeDocument/2006/relationships/hyperlink" Target="mailto:mitekparts@mii.com" TargetMode="Externa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hyperlink" Target="http://www.mii.com/machinery" TargetMode="External"/><Relationship Id="rId5" Type="http://schemas.openxmlformats.org/officeDocument/2006/relationships/hyperlink" Target="mailto:mitekparts@mii.com" TargetMode="Externa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www.mii.com/machinery" TargetMode="Externa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image" Target="../media/image2.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image" Target="../media/image18.png"/><Relationship Id="rId7" Type="http://schemas.openxmlformats.org/officeDocument/2006/relationships/hyperlink" Target="http://www.mii.com/machinery" TargetMode="Externa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i.com/machinery" TargetMode="Externa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i.com/machinery" TargetMode="Externa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www.mii.com/machinery" TargetMode="Externa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image" Target="../media/image2.jpe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hyperlink" Target="http://www.mii.com/machinery" TargetMode="External"/><Relationship Id="rId5" Type="http://schemas.openxmlformats.org/officeDocument/2006/relationships/hyperlink" Target="mailto:mitekparts@mii.com" TargetMode="Externa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hyperlink" Target="http://www.mii.com/machinery" TargetMode="External"/><Relationship Id="rId5" Type="http://schemas.openxmlformats.org/officeDocument/2006/relationships/hyperlink" Target="mailto:mitekparts@mii.com" TargetMode="Externa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1.png"/><Relationship Id="rId7" Type="http://schemas.openxmlformats.org/officeDocument/2006/relationships/image" Target="../media/image32.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hyperlink" Target="http://www.mii.com/machinery" TargetMode="External"/><Relationship Id="rId4" Type="http://schemas.openxmlformats.org/officeDocument/2006/relationships/image" Target="../media/image42.png"/><Relationship Id="rId9" Type="http://schemas.openxmlformats.org/officeDocument/2006/relationships/hyperlink" Target="mailto:mitekparts@mii.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mitekparts@mii.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mailto:mitekparts@mii.com" TargetMode="External"/><Relationship Id="rId7" Type="http://schemas.openxmlformats.org/officeDocument/2006/relationships/image" Target="../media/image10.png"/><Relationship Id="rId2" Type="http://schemas.openxmlformats.org/officeDocument/2006/relationships/hyperlink" Target="http://www.mii.com/machinery"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2.xml"/><Relationship Id="rId10" Type="http://schemas.openxmlformats.org/officeDocument/2006/relationships/image" Target="../media/image2.jpeg"/><Relationship Id="rId4" Type="http://schemas.openxmlformats.org/officeDocument/2006/relationships/image" Target="../media/image8.png"/><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hyperlink" Target="http://www.mii.com/machinery" TargetMode="External"/><Relationship Id="rId3" Type="http://schemas.openxmlformats.org/officeDocument/2006/relationships/slide" Target="slide10.xml"/><Relationship Id="rId7" Type="http://schemas.openxmlformats.org/officeDocument/2006/relationships/hyperlink" Target="mailto:mitekparts@mii.com"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7.xml"/><Relationship Id="rId4" Type="http://schemas.openxmlformats.org/officeDocument/2006/relationships/slide" Target="slide23.xml"/></Relationships>
</file>

<file path=ppt/slides/_rels/slide9.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image" Target="../media/image8.png"/><Relationship Id="rId7" Type="http://schemas.openxmlformats.org/officeDocument/2006/relationships/image" Target="../media/image2.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14.xml"/><Relationship Id="rId4" Type="http://schemas.openxmlformats.org/officeDocument/2006/relationships/slide" Target="slide10.xml"/><Relationship Id="rId9" Type="http://schemas.openxmlformats.org/officeDocument/2006/relationships/hyperlink" Target="http://www.mii.com/machine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133600" y="304800"/>
            <a:ext cx="7010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Quick Reference Parts Guide</a:t>
            </a:r>
            <a:br>
              <a:rPr lang="en-US" altLang="en-US" smtClean="0"/>
            </a:br>
            <a:r>
              <a:rPr lang="en-US" altLang="en-US" smtClean="0"/>
              <a:t>Introduction </a:t>
            </a:r>
          </a:p>
        </p:txBody>
      </p:sp>
      <p:sp>
        <p:nvSpPr>
          <p:cNvPr id="2051" name="Rectangle 3"/>
          <p:cNvSpPr>
            <a:spLocks noGrp="1" noChangeArrowheads="1"/>
          </p:cNvSpPr>
          <p:nvPr>
            <p:ph type="body" idx="1"/>
          </p:nvPr>
        </p:nvSpPr>
        <p:spPr bwMode="auto">
          <a:xfrm>
            <a:off x="2133600" y="1828800"/>
            <a:ext cx="7010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t>This Quick Reference Parts Guide is an easy way to locate part numbers to common replacement parts. It does not include items such as wire or their cord grips, terminal blocks, or mounting brackets. It also does not include standard hardware like nuts and bolts. To locate parts that are not covered here, refer to the drawing set in your equipment manual, part number 001098 for servo Planx and part number 001091 for non servo Planx.</a:t>
            </a:r>
          </a:p>
        </p:txBody>
      </p:sp>
      <p:sp>
        <p:nvSpPr>
          <p:cNvPr id="2052" name="AutoShape 4">
            <a:hlinkClick r:id="rId3" action="ppaction://hlinksldjump" highlightClick="1"/>
          </p:cNvPr>
          <p:cNvSpPr>
            <a:spLocks noChangeArrowheads="1"/>
          </p:cNvSpPr>
          <p:nvPr/>
        </p:nvSpPr>
        <p:spPr bwMode="auto">
          <a:xfrm>
            <a:off x="152400" y="1752600"/>
            <a:ext cx="18288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000"/>
              <a:t>Choice Menu</a:t>
            </a:r>
          </a:p>
        </p:txBody>
      </p:sp>
      <p:sp>
        <p:nvSpPr>
          <p:cNvPr id="2053" name="AutoShape 5">
            <a:hlinkClick r:id="" action="ppaction://hlinkshowjump?jump=endshow" highlightClick="1"/>
          </p:cNvPr>
          <p:cNvSpPr>
            <a:spLocks noChangeArrowheads="1"/>
          </p:cNvSpPr>
          <p:nvPr/>
        </p:nvSpPr>
        <p:spPr bwMode="auto">
          <a:xfrm>
            <a:off x="533400" y="3276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2054" name="AutoShape 6">
            <a:hlinkClick r:id="" action="ppaction://hlinkshowjump?jump=nextslide" highlightClick="1"/>
          </p:cNvPr>
          <p:cNvSpPr>
            <a:spLocks noChangeArrowheads="1"/>
          </p:cNvSpPr>
          <p:nvPr/>
        </p:nvSpPr>
        <p:spPr bwMode="auto">
          <a:xfrm>
            <a:off x="152400" y="2514600"/>
            <a:ext cx="1828800" cy="661988"/>
          </a:xfrm>
          <a:prstGeom prst="actionButtonBlank">
            <a:avLst/>
          </a:prstGeom>
          <a:solidFill>
            <a:srgbClr val="FFCC00"/>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Navigating the</a:t>
            </a:r>
          </a:p>
          <a:p>
            <a:pPr eaLnBrk="1" hangingPunct="1"/>
            <a:r>
              <a:rPr lang="en-US" altLang="en-US"/>
              <a:t>CD</a:t>
            </a:r>
          </a:p>
        </p:txBody>
      </p:sp>
      <p:pic>
        <p:nvPicPr>
          <p:cNvPr id="2055" name="Picture 7" descr="MiTek3.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sp>
        <p:nvSpPr>
          <p:cNvPr id="2057"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91600" cy="6019800"/>
            <a:chOff x="152400" y="152400"/>
            <a:chExt cx="8991600" cy="6019800"/>
          </a:xfrm>
        </p:grpSpPr>
        <p:pic>
          <p:nvPicPr>
            <p:cNvPr id="11266" name="Picture 48" descr="puck-as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0"/>
              <a:ext cx="26670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1"/>
            <p:cNvSpPr txBox="1">
              <a:spLocks noChangeArrowheads="1"/>
            </p:cNvSpPr>
            <p:nvPr/>
          </p:nvSpPr>
          <p:spPr bwMode="auto">
            <a:xfrm>
              <a:off x="4343400" y="6858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Mechanical Parts</a:t>
              </a:r>
            </a:p>
          </p:txBody>
        </p:sp>
        <p:sp>
          <p:nvSpPr>
            <p:cNvPr id="11268" name="AutoShape 12">
              <a:hlinkClick r:id="rId3" action="ppaction://hlinksldjump" highlightClick="1"/>
            </p:cNvPr>
            <p:cNvSpPr>
              <a:spLocks noChangeArrowheads="1"/>
            </p:cNvSpPr>
            <p:nvPr/>
          </p:nvSpPr>
          <p:spPr bwMode="auto">
            <a:xfrm>
              <a:off x="268288" y="1657350"/>
              <a:ext cx="1574800" cy="731838"/>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a:p>
              <a:pPr eaLnBrk="1" hangingPunct="1"/>
              <a:r>
                <a:rPr lang="en-US" altLang="en-US"/>
                <a:t>Servo</a:t>
              </a:r>
            </a:p>
          </p:txBody>
        </p:sp>
        <p:sp>
          <p:nvSpPr>
            <p:cNvPr id="11269" name="AutoShape 13">
              <a:hlinkClick r:id="" action="ppaction://hlinkshowjump?jump=nextslide" highlightClick="1"/>
            </p:cNvPr>
            <p:cNvSpPr>
              <a:spLocks noChangeArrowheads="1"/>
            </p:cNvSpPr>
            <p:nvPr/>
          </p:nvSpPr>
          <p:spPr bwMode="auto">
            <a:xfrm>
              <a:off x="1143000" y="34290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1270" name="AutoShape 14">
              <a:hlinkClick r:id="" action="ppaction://hlinkshowjump?jump=endshow" highlightClick="1"/>
            </p:cNvPr>
            <p:cNvSpPr>
              <a:spLocks noChangeArrowheads="1"/>
            </p:cNvSpPr>
            <p:nvPr/>
          </p:nvSpPr>
          <p:spPr bwMode="auto">
            <a:xfrm>
              <a:off x="533400" y="4114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pic>
          <p:nvPicPr>
            <p:cNvPr id="11271" name="Picture 27" desc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480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8" descr="pu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1148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Oval 29"/>
            <p:cNvSpPr>
              <a:spLocks noChangeArrowheads="1"/>
            </p:cNvSpPr>
            <p:nvPr/>
          </p:nvSpPr>
          <p:spPr bwMode="auto">
            <a:xfrm>
              <a:off x="6629400" y="3429000"/>
              <a:ext cx="914400" cy="914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1274" name="Line 31"/>
            <p:cNvSpPr>
              <a:spLocks noChangeShapeType="1"/>
            </p:cNvSpPr>
            <p:nvPr/>
          </p:nvSpPr>
          <p:spPr bwMode="auto">
            <a:xfrm flipH="1">
              <a:off x="4495800" y="3886200"/>
              <a:ext cx="213360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5" name="Text Box 32"/>
            <p:cNvSpPr txBox="1">
              <a:spLocks noChangeArrowheads="1"/>
            </p:cNvSpPr>
            <p:nvPr/>
          </p:nvSpPr>
          <p:spPr bwMode="auto">
            <a:xfrm>
              <a:off x="5638800" y="3048000"/>
              <a:ext cx="2349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Shoe or acme nut Part# 42003</a:t>
              </a:r>
            </a:p>
          </p:txBody>
        </p:sp>
        <p:sp>
          <p:nvSpPr>
            <p:cNvPr id="11276" name="Text Box 33"/>
            <p:cNvSpPr txBox="1">
              <a:spLocks noChangeArrowheads="1"/>
            </p:cNvSpPr>
            <p:nvPr/>
          </p:nvSpPr>
          <p:spPr bwMode="auto">
            <a:xfrm>
              <a:off x="2052638" y="3810000"/>
              <a:ext cx="1935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Finger puck Part# 42108</a:t>
              </a:r>
            </a:p>
          </p:txBody>
        </p:sp>
        <p:sp>
          <p:nvSpPr>
            <p:cNvPr id="11277" name="Line 34"/>
            <p:cNvSpPr>
              <a:spLocks noChangeShapeType="1"/>
            </p:cNvSpPr>
            <p:nvPr/>
          </p:nvSpPr>
          <p:spPr bwMode="auto">
            <a:xfrm flipH="1">
              <a:off x="4114800" y="2743200"/>
              <a:ext cx="533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8" name="Text Box 35"/>
            <p:cNvSpPr txBox="1">
              <a:spLocks noChangeArrowheads="1"/>
            </p:cNvSpPr>
            <p:nvPr/>
          </p:nvSpPr>
          <p:spPr bwMode="auto">
            <a:xfrm>
              <a:off x="4572000" y="2590800"/>
              <a:ext cx="1603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Puck 2’ Part# 42107</a:t>
              </a:r>
            </a:p>
          </p:txBody>
        </p:sp>
        <p:sp>
          <p:nvSpPr>
            <p:cNvPr id="11279" name="Line 36"/>
            <p:cNvSpPr>
              <a:spLocks noChangeShapeType="1"/>
            </p:cNvSpPr>
            <p:nvPr/>
          </p:nvSpPr>
          <p:spPr bwMode="auto">
            <a:xfrm flipH="1">
              <a:off x="3962400" y="1905000"/>
              <a:ext cx="685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0" name="Line 37"/>
            <p:cNvSpPr>
              <a:spLocks noChangeShapeType="1"/>
            </p:cNvSpPr>
            <p:nvPr/>
          </p:nvSpPr>
          <p:spPr bwMode="auto">
            <a:xfrm flipV="1">
              <a:off x="2590800" y="3733800"/>
              <a:ext cx="4572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1" name="Text Box 38"/>
            <p:cNvSpPr txBox="1">
              <a:spLocks noChangeArrowheads="1"/>
            </p:cNvSpPr>
            <p:nvPr/>
          </p:nvSpPr>
          <p:spPr bwMode="auto">
            <a:xfrm>
              <a:off x="4033838" y="3810000"/>
              <a:ext cx="20177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Washer puck Part# 42045</a:t>
              </a:r>
            </a:p>
          </p:txBody>
        </p:sp>
        <p:sp>
          <p:nvSpPr>
            <p:cNvPr id="11282" name="Line 39"/>
            <p:cNvSpPr>
              <a:spLocks noChangeShapeType="1"/>
            </p:cNvSpPr>
            <p:nvPr/>
          </p:nvSpPr>
          <p:spPr bwMode="auto">
            <a:xfrm flipH="1" flipV="1">
              <a:off x="3886200" y="3276600"/>
              <a:ext cx="3810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3" name="Text Box 40"/>
            <p:cNvSpPr txBox="1">
              <a:spLocks noChangeArrowheads="1"/>
            </p:cNvSpPr>
            <p:nvPr/>
          </p:nvSpPr>
          <p:spPr bwMode="auto">
            <a:xfrm>
              <a:off x="5241925" y="51387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sz="1200"/>
            </a:p>
          </p:txBody>
        </p:sp>
        <p:sp>
          <p:nvSpPr>
            <p:cNvPr id="11284" name="Text Box 41"/>
            <p:cNvSpPr txBox="1">
              <a:spLocks noChangeArrowheads="1"/>
            </p:cNvSpPr>
            <p:nvPr/>
          </p:nvSpPr>
          <p:spPr bwMode="auto">
            <a:xfrm>
              <a:off x="4572000" y="2133600"/>
              <a:ext cx="163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Spring Part# 370001</a:t>
              </a:r>
            </a:p>
          </p:txBody>
        </p:sp>
        <p:sp>
          <p:nvSpPr>
            <p:cNvPr id="11285" name="Text Box 42"/>
            <p:cNvSpPr txBox="1">
              <a:spLocks noChangeArrowheads="1"/>
            </p:cNvSpPr>
            <p:nvPr/>
          </p:nvSpPr>
          <p:spPr bwMode="auto">
            <a:xfrm>
              <a:off x="4572000" y="1752600"/>
              <a:ext cx="2139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Shoulder bolt Part# 328080</a:t>
              </a:r>
            </a:p>
          </p:txBody>
        </p:sp>
        <p:sp>
          <p:nvSpPr>
            <p:cNvPr id="11286" name="Line 43"/>
            <p:cNvSpPr>
              <a:spLocks noChangeShapeType="1"/>
            </p:cNvSpPr>
            <p:nvPr/>
          </p:nvSpPr>
          <p:spPr bwMode="auto">
            <a:xfrm flipH="1">
              <a:off x="5029200" y="32004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7" name="Line 45"/>
            <p:cNvSpPr>
              <a:spLocks noChangeShapeType="1"/>
            </p:cNvSpPr>
            <p:nvPr/>
          </p:nvSpPr>
          <p:spPr bwMode="auto">
            <a:xfrm flipH="1">
              <a:off x="3962400" y="2286000"/>
              <a:ext cx="685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8" name="Oval 46"/>
            <p:cNvSpPr>
              <a:spLocks noChangeArrowheads="1"/>
            </p:cNvSpPr>
            <p:nvPr/>
          </p:nvSpPr>
          <p:spPr bwMode="auto">
            <a:xfrm>
              <a:off x="2971800" y="4495800"/>
              <a:ext cx="1447800" cy="1447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1289" name="Line 49"/>
            <p:cNvSpPr>
              <a:spLocks noChangeShapeType="1"/>
            </p:cNvSpPr>
            <p:nvPr/>
          </p:nvSpPr>
          <p:spPr bwMode="auto">
            <a:xfrm flipV="1">
              <a:off x="3657600" y="4038600"/>
              <a:ext cx="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0" name="AutoShape 50">
              <a:hlinkClick r:id="rId6" action="ppaction://hlinksldjump" highlightClick="1"/>
            </p:cNvPr>
            <p:cNvSpPr>
              <a:spLocks noChangeArrowheads="1"/>
            </p:cNvSpPr>
            <p:nvPr/>
          </p:nvSpPr>
          <p:spPr bwMode="auto">
            <a:xfrm>
              <a:off x="228600" y="2514600"/>
              <a:ext cx="1600200" cy="731838"/>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a:p>
              <a:pPr eaLnBrk="1" hangingPunct="1"/>
              <a:r>
                <a:rPr lang="en-US" altLang="en-US"/>
                <a:t> Non Servo</a:t>
              </a:r>
            </a:p>
          </p:txBody>
        </p:sp>
        <p:sp>
          <p:nvSpPr>
            <p:cNvPr id="11291" name="Text Box 52"/>
            <p:cNvSpPr txBox="1">
              <a:spLocks noChangeArrowheads="1"/>
            </p:cNvSpPr>
            <p:nvPr/>
          </p:nvSpPr>
          <p:spPr bwMode="auto">
            <a:xfrm>
              <a:off x="6705600" y="1905000"/>
              <a:ext cx="2132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just" eaLnBrk="1" hangingPunct="1"/>
              <a:r>
                <a:rPr lang="en-US" altLang="en-US" sz="1200"/>
                <a:t>Australia Part numbers</a:t>
              </a:r>
            </a:p>
            <a:p>
              <a:pPr algn="just" eaLnBrk="1" hangingPunct="1"/>
              <a:r>
                <a:rPr lang="en-US" altLang="en-US" sz="1200"/>
                <a:t>Shoulder bolt part# 328092</a:t>
              </a:r>
            </a:p>
            <a:p>
              <a:pPr algn="just" eaLnBrk="1" hangingPunct="1"/>
              <a:r>
                <a:rPr lang="en-US" altLang="en-US" sz="1200"/>
                <a:t>Spring part# 370003</a:t>
              </a:r>
            </a:p>
            <a:p>
              <a:pPr algn="just" eaLnBrk="1" hangingPunct="1"/>
              <a:r>
                <a:rPr lang="en-US" altLang="en-US" sz="1200"/>
                <a:t>Puck part# 42152</a:t>
              </a:r>
            </a:p>
          </p:txBody>
        </p:sp>
        <p:sp>
          <p:nvSpPr>
            <p:cNvPr id="11292" name="Rectangle 53"/>
            <p:cNvSpPr>
              <a:spLocks noChangeArrowheads="1"/>
            </p:cNvSpPr>
            <p:nvPr/>
          </p:nvSpPr>
          <p:spPr bwMode="auto">
            <a:xfrm>
              <a:off x="3352800" y="1600200"/>
              <a:ext cx="5486400" cy="1371600"/>
            </a:xfrm>
            <a:prstGeom prst="rect">
              <a:avLst/>
            </a:prstGeom>
            <a:noFill/>
            <a:ln w="28575"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1293" name="Line 55"/>
            <p:cNvSpPr>
              <a:spLocks noChangeShapeType="1"/>
            </p:cNvSpPr>
            <p:nvPr/>
          </p:nvSpPr>
          <p:spPr bwMode="auto">
            <a:xfrm>
              <a:off x="6705600" y="1600200"/>
              <a:ext cx="0" cy="137160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294" name="Picture 32"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5" name="Text Box 7">
              <a:hlinkClick r:id="rId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11296" name="Text Box 6">
              <a:hlinkClick r:id="rId9"/>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91600" cy="6657975"/>
            <a:chOff x="152400" y="152400"/>
            <a:chExt cx="8991600" cy="6657975"/>
          </a:xfrm>
        </p:grpSpPr>
        <p:sp>
          <p:nvSpPr>
            <p:cNvPr id="12290" name="Text Box 2"/>
            <p:cNvSpPr txBox="1">
              <a:spLocks noChangeArrowheads="1"/>
            </p:cNvSpPr>
            <p:nvPr/>
          </p:nvSpPr>
          <p:spPr bwMode="auto">
            <a:xfrm>
              <a:off x="4343400" y="6858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Mechanical Parts</a:t>
              </a:r>
            </a:p>
          </p:txBody>
        </p:sp>
        <p:sp>
          <p:nvSpPr>
            <p:cNvPr id="12291"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12292" name="AutoShape 4">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12293" name="AutoShape 18">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294" name="AutoShape 19">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12295" name="Picture 20" descr="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9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1" descr="acme-rod-and-under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1910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Oval 22"/>
            <p:cNvSpPr>
              <a:spLocks noChangeArrowheads="1"/>
            </p:cNvSpPr>
            <p:nvPr/>
          </p:nvSpPr>
          <p:spPr bwMode="auto">
            <a:xfrm>
              <a:off x="6629400" y="3352800"/>
              <a:ext cx="914400" cy="914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298" name="Line 23"/>
            <p:cNvSpPr>
              <a:spLocks noChangeShapeType="1"/>
            </p:cNvSpPr>
            <p:nvPr/>
          </p:nvSpPr>
          <p:spPr bwMode="auto">
            <a:xfrm flipH="1">
              <a:off x="5715000" y="3886200"/>
              <a:ext cx="9144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2299" name="Picture 24" descr="rod-support-sp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524000"/>
              <a:ext cx="23050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Oval 25"/>
            <p:cNvSpPr>
              <a:spLocks noChangeArrowheads="1"/>
            </p:cNvSpPr>
            <p:nvPr/>
          </p:nvSpPr>
          <p:spPr bwMode="auto">
            <a:xfrm>
              <a:off x="2362200" y="4495800"/>
              <a:ext cx="3200400" cy="914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301" name="Line 26"/>
            <p:cNvSpPr>
              <a:spLocks noChangeShapeType="1"/>
            </p:cNvSpPr>
            <p:nvPr/>
          </p:nvSpPr>
          <p:spPr bwMode="auto">
            <a:xfrm flipV="1">
              <a:off x="3886200" y="3886200"/>
              <a:ext cx="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Text Box 27"/>
            <p:cNvSpPr txBox="1">
              <a:spLocks noChangeArrowheads="1"/>
            </p:cNvSpPr>
            <p:nvPr/>
          </p:nvSpPr>
          <p:spPr bwMode="auto">
            <a:xfrm>
              <a:off x="4948238" y="1905000"/>
              <a:ext cx="194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Spring base Part# 42061</a:t>
              </a:r>
            </a:p>
          </p:txBody>
        </p:sp>
        <p:sp>
          <p:nvSpPr>
            <p:cNvPr id="12303" name="Line 28"/>
            <p:cNvSpPr>
              <a:spLocks noChangeShapeType="1"/>
            </p:cNvSpPr>
            <p:nvPr/>
          </p:nvSpPr>
          <p:spPr bwMode="auto">
            <a:xfrm flipH="1">
              <a:off x="4648200" y="2057400"/>
              <a:ext cx="304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4" name="Text Box 29"/>
            <p:cNvSpPr txBox="1">
              <a:spLocks noChangeArrowheads="1"/>
            </p:cNvSpPr>
            <p:nvPr/>
          </p:nvSpPr>
          <p:spPr bwMode="auto">
            <a:xfrm>
              <a:off x="4948238" y="2362200"/>
              <a:ext cx="1944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Guide block Part# 42058</a:t>
              </a:r>
            </a:p>
          </p:txBody>
        </p:sp>
        <p:sp>
          <p:nvSpPr>
            <p:cNvPr id="12305" name="Line 30"/>
            <p:cNvSpPr>
              <a:spLocks noChangeShapeType="1"/>
            </p:cNvSpPr>
            <p:nvPr/>
          </p:nvSpPr>
          <p:spPr bwMode="auto">
            <a:xfrm flipH="1">
              <a:off x="3581400" y="2514600"/>
              <a:ext cx="13716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6" name="Text Box 31"/>
            <p:cNvSpPr txBox="1">
              <a:spLocks noChangeArrowheads="1"/>
            </p:cNvSpPr>
            <p:nvPr/>
          </p:nvSpPr>
          <p:spPr bwMode="auto">
            <a:xfrm>
              <a:off x="4948238" y="2819400"/>
              <a:ext cx="21066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Spring tongue Part# 42060</a:t>
              </a:r>
            </a:p>
          </p:txBody>
        </p:sp>
        <p:sp>
          <p:nvSpPr>
            <p:cNvPr id="12307" name="Line 32"/>
            <p:cNvSpPr>
              <a:spLocks noChangeShapeType="1"/>
            </p:cNvSpPr>
            <p:nvPr/>
          </p:nvSpPr>
          <p:spPr bwMode="auto">
            <a:xfrm flipH="1">
              <a:off x="4648200" y="2971800"/>
              <a:ext cx="304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8" name="Text Box 33"/>
            <p:cNvSpPr txBox="1">
              <a:spLocks noChangeArrowheads="1"/>
            </p:cNvSpPr>
            <p:nvPr/>
          </p:nvSpPr>
          <p:spPr bwMode="auto">
            <a:xfrm>
              <a:off x="3876675" y="3843338"/>
              <a:ext cx="20367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Spring clamp Part# 42059</a:t>
              </a:r>
            </a:p>
          </p:txBody>
        </p:sp>
        <p:sp>
          <p:nvSpPr>
            <p:cNvPr id="12309" name="Line 34"/>
            <p:cNvSpPr>
              <a:spLocks noChangeShapeType="1"/>
            </p:cNvSpPr>
            <p:nvPr/>
          </p:nvSpPr>
          <p:spPr bwMode="auto">
            <a:xfrm flipV="1">
              <a:off x="4267200" y="3733800"/>
              <a:ext cx="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0" name="Text Box 35"/>
            <p:cNvSpPr txBox="1">
              <a:spLocks noChangeArrowheads="1"/>
            </p:cNvSpPr>
            <p:nvPr/>
          </p:nvSpPr>
          <p:spPr bwMode="auto">
            <a:xfrm>
              <a:off x="5683250" y="5257800"/>
              <a:ext cx="2581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Shaft Planx 166 ¾” Part# 42148 </a:t>
              </a:r>
            </a:p>
            <a:p>
              <a:pPr eaLnBrk="1" hangingPunct="1"/>
              <a:r>
                <a:rPr lang="en-US" altLang="en-US" sz="1200"/>
                <a:t>Shaft Planx 167 ½” Part# 42033</a:t>
              </a:r>
            </a:p>
            <a:p>
              <a:pPr eaLnBrk="1" hangingPunct="1"/>
              <a:r>
                <a:rPr lang="en-US" altLang="en-US" sz="1200"/>
                <a:t>Shaft Planx 168”     Part# 42033</a:t>
              </a:r>
            </a:p>
            <a:p>
              <a:pPr eaLnBrk="1" hangingPunct="1"/>
              <a:r>
                <a:rPr lang="en-US" altLang="en-US" sz="1200"/>
                <a:t>Shaft Planx 144”     Part# 42320</a:t>
              </a:r>
            </a:p>
            <a:p>
              <a:pPr eaLnBrk="1" hangingPunct="1"/>
              <a:r>
                <a:rPr lang="en-US" altLang="en-US" sz="1200"/>
                <a:t>Shaft Planx 191 ½” Part# 42074</a:t>
              </a:r>
            </a:p>
            <a:p>
              <a:pPr eaLnBrk="1" hangingPunct="1"/>
              <a:r>
                <a:rPr lang="en-US" altLang="en-US" sz="1200"/>
                <a:t>The above numbers are not shaft</a:t>
              </a:r>
            </a:p>
            <a:p>
              <a:pPr eaLnBrk="1" hangingPunct="1"/>
              <a:r>
                <a:rPr lang="en-US" altLang="en-US" sz="1200"/>
                <a:t>length they are Planx length</a:t>
              </a:r>
            </a:p>
            <a:p>
              <a:pPr eaLnBrk="1" hangingPunct="1"/>
              <a:endParaRPr lang="en-US" altLang="en-US" sz="1200"/>
            </a:p>
          </p:txBody>
        </p:sp>
        <p:sp>
          <p:nvSpPr>
            <p:cNvPr id="12311" name="Line 36"/>
            <p:cNvSpPr>
              <a:spLocks noChangeShapeType="1"/>
            </p:cNvSpPr>
            <p:nvPr/>
          </p:nvSpPr>
          <p:spPr bwMode="auto">
            <a:xfrm flipH="1" flipV="1">
              <a:off x="5562600" y="4724400"/>
              <a:ext cx="8382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2" name="Rectangle 37"/>
            <p:cNvSpPr>
              <a:spLocks noChangeArrowheads="1"/>
            </p:cNvSpPr>
            <p:nvPr/>
          </p:nvSpPr>
          <p:spPr bwMode="auto">
            <a:xfrm>
              <a:off x="5715000" y="5257800"/>
              <a:ext cx="2514600" cy="1371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12313" name="Picture 27"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4" name="Text Box 7">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12315" name="Text Box 6">
              <a:hlinkClick r:id="rId8"/>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91600" cy="6327775"/>
            <a:chOff x="152400" y="152400"/>
            <a:chExt cx="8991600" cy="6327775"/>
          </a:xfrm>
        </p:grpSpPr>
        <p:sp>
          <p:nvSpPr>
            <p:cNvPr id="13314" name="Text Box 2"/>
            <p:cNvSpPr txBox="1">
              <a:spLocks noChangeArrowheads="1"/>
            </p:cNvSpPr>
            <p:nvPr/>
          </p:nvSpPr>
          <p:spPr bwMode="auto">
            <a:xfrm>
              <a:off x="4343400" y="6858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Mechanical Parts</a:t>
              </a:r>
            </a:p>
          </p:txBody>
        </p:sp>
        <p:sp>
          <p:nvSpPr>
            <p:cNvPr id="13315"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13316" name="AutoShape 4">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3317" name="AutoShape 5">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3318" name="AutoShape 6">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pic>
          <p:nvPicPr>
            <p:cNvPr id="13319" name="Picture 15" descr="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9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Oval 16"/>
            <p:cNvSpPr>
              <a:spLocks noChangeArrowheads="1"/>
            </p:cNvSpPr>
            <p:nvPr/>
          </p:nvSpPr>
          <p:spPr bwMode="auto">
            <a:xfrm>
              <a:off x="6629400" y="3352800"/>
              <a:ext cx="914400" cy="914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3321" name="Line 17"/>
            <p:cNvSpPr>
              <a:spLocks noChangeShapeType="1"/>
            </p:cNvSpPr>
            <p:nvPr/>
          </p:nvSpPr>
          <p:spPr bwMode="auto">
            <a:xfrm flipH="1">
              <a:off x="5638800" y="3886200"/>
              <a:ext cx="9906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3322" name="Picture 18" descr="timing-g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8862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9"/>
            <p:cNvSpPr txBox="1">
              <a:spLocks noChangeArrowheads="1"/>
            </p:cNvSpPr>
            <p:nvPr/>
          </p:nvSpPr>
          <p:spPr bwMode="auto">
            <a:xfrm>
              <a:off x="6172200" y="4800600"/>
              <a:ext cx="27066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Timing belt 6” Planx Part# 531011</a:t>
              </a:r>
            </a:p>
            <a:p>
              <a:pPr eaLnBrk="1" hangingPunct="1"/>
              <a:r>
                <a:rPr lang="en-US" altLang="en-US" sz="1200"/>
                <a:t>Timing belt 8” Planx Part# 531015</a:t>
              </a:r>
            </a:p>
            <a:p>
              <a:pPr eaLnBrk="1" hangingPunct="1"/>
              <a:r>
                <a:rPr lang="en-US" altLang="en-US" sz="1200"/>
                <a:t>Timing belt 10” Planx Part# 531013</a:t>
              </a:r>
            </a:p>
          </p:txBody>
        </p:sp>
        <p:sp>
          <p:nvSpPr>
            <p:cNvPr id="13324" name="Line 20"/>
            <p:cNvSpPr>
              <a:spLocks noChangeShapeType="1"/>
            </p:cNvSpPr>
            <p:nvPr/>
          </p:nvSpPr>
          <p:spPr bwMode="auto">
            <a:xfrm flipH="1" flipV="1">
              <a:off x="4343400" y="4800600"/>
              <a:ext cx="18288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21"/>
            <p:cNvSpPr txBox="1">
              <a:spLocks noChangeArrowheads="1"/>
            </p:cNvSpPr>
            <p:nvPr/>
          </p:nvSpPr>
          <p:spPr bwMode="auto">
            <a:xfrm>
              <a:off x="2281238" y="3048000"/>
              <a:ext cx="2255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Gearbelt pulley Part# 531076</a:t>
              </a:r>
            </a:p>
          </p:txBody>
        </p:sp>
        <p:sp>
          <p:nvSpPr>
            <p:cNvPr id="13326" name="Line 22"/>
            <p:cNvSpPr>
              <a:spLocks noChangeShapeType="1"/>
            </p:cNvSpPr>
            <p:nvPr/>
          </p:nvSpPr>
          <p:spPr bwMode="auto">
            <a:xfrm>
              <a:off x="2743200" y="3276600"/>
              <a:ext cx="533400" cy="1143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7" name="Text Box 23"/>
            <p:cNvSpPr txBox="1">
              <a:spLocks noChangeArrowheads="1"/>
            </p:cNvSpPr>
            <p:nvPr/>
          </p:nvSpPr>
          <p:spPr bwMode="auto">
            <a:xfrm>
              <a:off x="2838450" y="3386138"/>
              <a:ext cx="2128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Woodruff key Part# 531010</a:t>
              </a:r>
            </a:p>
          </p:txBody>
        </p:sp>
        <p:sp>
          <p:nvSpPr>
            <p:cNvPr id="13328" name="Text Box 24"/>
            <p:cNvSpPr txBox="1">
              <a:spLocks noChangeArrowheads="1"/>
            </p:cNvSpPr>
            <p:nvPr/>
          </p:nvSpPr>
          <p:spPr bwMode="auto">
            <a:xfrm>
              <a:off x="6167438" y="5486400"/>
              <a:ext cx="2255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Gearbelt pulley Part# 531077</a:t>
              </a:r>
            </a:p>
          </p:txBody>
        </p:sp>
        <p:sp>
          <p:nvSpPr>
            <p:cNvPr id="13329" name="Line 25"/>
            <p:cNvSpPr>
              <a:spLocks noChangeShapeType="1"/>
            </p:cNvSpPr>
            <p:nvPr/>
          </p:nvSpPr>
          <p:spPr bwMode="auto">
            <a:xfrm flipH="1" flipV="1">
              <a:off x="4953000" y="5486400"/>
              <a:ext cx="12192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0" name="Text Box 26"/>
            <p:cNvSpPr txBox="1">
              <a:spLocks noChangeArrowheads="1"/>
            </p:cNvSpPr>
            <p:nvPr/>
          </p:nvSpPr>
          <p:spPr bwMode="auto">
            <a:xfrm>
              <a:off x="2339975" y="6205538"/>
              <a:ext cx="1747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Locknut Part# 361997</a:t>
              </a:r>
            </a:p>
          </p:txBody>
        </p:sp>
        <p:sp>
          <p:nvSpPr>
            <p:cNvPr id="13331" name="Line 27"/>
            <p:cNvSpPr>
              <a:spLocks noChangeShapeType="1"/>
            </p:cNvSpPr>
            <p:nvPr/>
          </p:nvSpPr>
          <p:spPr bwMode="auto">
            <a:xfrm flipV="1">
              <a:off x="2743200" y="4648200"/>
              <a:ext cx="228600" cy="1600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2" name="Rectangle 28"/>
            <p:cNvSpPr>
              <a:spLocks noChangeArrowheads="1"/>
            </p:cNvSpPr>
            <p:nvPr/>
          </p:nvSpPr>
          <p:spPr bwMode="auto">
            <a:xfrm>
              <a:off x="6172200" y="4800600"/>
              <a:ext cx="2743200" cy="609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13333" name="Picture 23"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13335" name="Text Box 6">
              <a:hlinkClick r:id="rId7"/>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91600" cy="6248400"/>
            <a:chOff x="152400" y="152400"/>
            <a:chExt cx="8991600" cy="6248400"/>
          </a:xfrm>
        </p:grpSpPr>
        <p:sp>
          <p:nvSpPr>
            <p:cNvPr id="14338" name="Text Box 2"/>
            <p:cNvSpPr txBox="1">
              <a:spLocks noChangeArrowheads="1"/>
            </p:cNvSpPr>
            <p:nvPr/>
          </p:nvSpPr>
          <p:spPr bwMode="auto">
            <a:xfrm>
              <a:off x="4343400" y="6858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Mechanical Parts</a:t>
              </a:r>
            </a:p>
          </p:txBody>
        </p:sp>
        <p:sp>
          <p:nvSpPr>
            <p:cNvPr id="14339"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14340" name="AutoShape 4">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4341" name="AutoShape 5">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pic>
          <p:nvPicPr>
            <p:cNvPr id="14342" name="Picture 14" descr="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9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Oval 15"/>
            <p:cNvSpPr>
              <a:spLocks noChangeArrowheads="1"/>
            </p:cNvSpPr>
            <p:nvPr/>
          </p:nvSpPr>
          <p:spPr bwMode="auto">
            <a:xfrm>
              <a:off x="6629400" y="3352800"/>
              <a:ext cx="914400" cy="914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4344" name="Line 16"/>
            <p:cNvSpPr>
              <a:spLocks noChangeShapeType="1"/>
            </p:cNvSpPr>
            <p:nvPr/>
          </p:nvSpPr>
          <p:spPr bwMode="auto">
            <a:xfrm flipH="1">
              <a:off x="5715000" y="3886200"/>
              <a:ext cx="91440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4345" name="Picture 17" descr="rod-and-bear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343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8" descr="bea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819400"/>
              <a:ext cx="37338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Oval 19"/>
            <p:cNvSpPr>
              <a:spLocks noChangeArrowheads="1"/>
            </p:cNvSpPr>
            <p:nvPr/>
          </p:nvSpPr>
          <p:spPr bwMode="auto">
            <a:xfrm>
              <a:off x="3657600" y="4800600"/>
              <a:ext cx="914400" cy="914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4348" name="Line 20"/>
            <p:cNvSpPr>
              <a:spLocks noChangeShapeType="1"/>
            </p:cNvSpPr>
            <p:nvPr/>
          </p:nvSpPr>
          <p:spPr bwMode="auto">
            <a:xfrm flipV="1">
              <a:off x="4114800" y="4114800"/>
              <a:ext cx="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9" name="Text Box 21"/>
            <p:cNvSpPr txBox="1">
              <a:spLocks noChangeArrowheads="1"/>
            </p:cNvSpPr>
            <p:nvPr/>
          </p:nvSpPr>
          <p:spPr bwMode="auto">
            <a:xfrm>
              <a:off x="3271838" y="2362200"/>
              <a:ext cx="1720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Bearing Part# 419010</a:t>
              </a:r>
            </a:p>
          </p:txBody>
        </p:sp>
        <p:sp>
          <p:nvSpPr>
            <p:cNvPr id="14350" name="Line 22"/>
            <p:cNvSpPr>
              <a:spLocks noChangeShapeType="1"/>
            </p:cNvSpPr>
            <p:nvPr/>
          </p:nvSpPr>
          <p:spPr bwMode="auto">
            <a:xfrm>
              <a:off x="3810000" y="2590800"/>
              <a:ext cx="1524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1" name="Text Box 23"/>
            <p:cNvSpPr txBox="1">
              <a:spLocks noChangeArrowheads="1"/>
            </p:cNvSpPr>
            <p:nvPr/>
          </p:nvSpPr>
          <p:spPr bwMode="auto">
            <a:xfrm>
              <a:off x="2205038" y="3962400"/>
              <a:ext cx="1466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Seal Part# 414012</a:t>
              </a:r>
            </a:p>
          </p:txBody>
        </p:sp>
        <p:sp>
          <p:nvSpPr>
            <p:cNvPr id="14352" name="Line 24"/>
            <p:cNvSpPr>
              <a:spLocks noChangeShapeType="1"/>
            </p:cNvSpPr>
            <p:nvPr/>
          </p:nvSpPr>
          <p:spPr bwMode="auto">
            <a:xfrm>
              <a:off x="2514600" y="4191000"/>
              <a:ext cx="9144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3" name="Text Box 25"/>
            <p:cNvSpPr txBox="1">
              <a:spLocks noChangeArrowheads="1"/>
            </p:cNvSpPr>
            <p:nvPr/>
          </p:nvSpPr>
          <p:spPr bwMode="auto">
            <a:xfrm>
              <a:off x="5862638" y="5334000"/>
              <a:ext cx="2254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Rubber washer Part# 446116</a:t>
              </a:r>
            </a:p>
          </p:txBody>
        </p:sp>
        <p:sp>
          <p:nvSpPr>
            <p:cNvPr id="14354" name="Line 26"/>
            <p:cNvSpPr>
              <a:spLocks noChangeShapeType="1"/>
            </p:cNvSpPr>
            <p:nvPr/>
          </p:nvSpPr>
          <p:spPr bwMode="auto">
            <a:xfrm flipH="1" flipV="1">
              <a:off x="4953000" y="5410200"/>
              <a:ext cx="9144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4355" name="Picture 21"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 Box 7">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14357" name="Text Box 6">
              <a:hlinkClick r:id="rId8"/>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ransition advClick="0" advTm="60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91600" cy="6218238"/>
            <a:chOff x="152400" y="152400"/>
            <a:chExt cx="8991600" cy="6218238"/>
          </a:xfrm>
        </p:grpSpPr>
        <p:sp>
          <p:nvSpPr>
            <p:cNvPr id="15362" name="Text Box 24"/>
            <p:cNvSpPr txBox="1">
              <a:spLocks noChangeArrowheads="1"/>
            </p:cNvSpPr>
            <p:nvPr/>
          </p:nvSpPr>
          <p:spPr bwMode="auto">
            <a:xfrm>
              <a:off x="4591050" y="609600"/>
              <a:ext cx="2420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Servo 240 volts</a:t>
              </a:r>
            </a:p>
          </p:txBody>
        </p:sp>
        <p:sp>
          <p:nvSpPr>
            <p:cNvPr id="15363" name="AutoShape 25">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15364" name="AutoShape 28">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5365" name="AutoShape 29">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pic>
          <p:nvPicPr>
            <p:cNvPr id="15366" name="Picture 30" descr="front-of-servo-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1" descr="inside-servo-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7338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32"/>
            <p:cNvSpPr txBox="1">
              <a:spLocks noChangeArrowheads="1"/>
            </p:cNvSpPr>
            <p:nvPr/>
          </p:nvSpPr>
          <p:spPr bwMode="auto">
            <a:xfrm>
              <a:off x="3276600" y="3657600"/>
              <a:ext cx="1343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Under the cover</a:t>
              </a:r>
            </a:p>
          </p:txBody>
        </p:sp>
        <p:sp>
          <p:nvSpPr>
            <p:cNvPr id="15369" name="Text Box 33"/>
            <p:cNvSpPr txBox="1">
              <a:spLocks noChangeArrowheads="1"/>
            </p:cNvSpPr>
            <p:nvPr/>
          </p:nvSpPr>
          <p:spPr bwMode="auto">
            <a:xfrm>
              <a:off x="3352800" y="1828800"/>
              <a:ext cx="657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Cover </a:t>
              </a:r>
            </a:p>
          </p:txBody>
        </p:sp>
        <p:pic>
          <p:nvPicPr>
            <p:cNvPr id="15370" name="Picture 34" descr="t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6002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Oval 35"/>
            <p:cNvSpPr>
              <a:spLocks noChangeArrowheads="1"/>
            </p:cNvSpPr>
            <p:nvPr/>
          </p:nvSpPr>
          <p:spPr bwMode="auto">
            <a:xfrm>
              <a:off x="6858000" y="2667000"/>
              <a:ext cx="762000"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5372" name="Line 36"/>
            <p:cNvSpPr>
              <a:spLocks noChangeShapeType="1"/>
            </p:cNvSpPr>
            <p:nvPr/>
          </p:nvSpPr>
          <p:spPr bwMode="auto">
            <a:xfrm flipH="1">
              <a:off x="6172200" y="3200400"/>
              <a:ext cx="7620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3" name="Line 37"/>
            <p:cNvSpPr>
              <a:spLocks noChangeShapeType="1"/>
            </p:cNvSpPr>
            <p:nvPr/>
          </p:nvSpPr>
          <p:spPr bwMode="auto">
            <a:xfrm flipH="1">
              <a:off x="5486400" y="2971800"/>
              <a:ext cx="13716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4" name="Text Box 38"/>
            <p:cNvSpPr txBox="1">
              <a:spLocks noChangeArrowheads="1"/>
            </p:cNvSpPr>
            <p:nvPr/>
          </p:nvSpPr>
          <p:spPr bwMode="auto">
            <a:xfrm>
              <a:off x="3576638" y="5867400"/>
              <a:ext cx="2303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Part# 508778</a:t>
              </a:r>
            </a:p>
          </p:txBody>
        </p:sp>
        <p:sp>
          <p:nvSpPr>
            <p:cNvPr id="15375" name="Oval 39"/>
            <p:cNvSpPr>
              <a:spLocks noChangeArrowheads="1"/>
            </p:cNvSpPr>
            <p:nvPr/>
          </p:nvSpPr>
          <p:spPr bwMode="auto">
            <a:xfrm>
              <a:off x="2971800" y="5638800"/>
              <a:ext cx="609600" cy="2286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5376" name="Line 40"/>
            <p:cNvSpPr>
              <a:spLocks noChangeShapeType="1"/>
            </p:cNvSpPr>
            <p:nvPr/>
          </p:nvSpPr>
          <p:spPr bwMode="auto">
            <a:xfrm>
              <a:off x="3581400" y="5715000"/>
              <a:ext cx="762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7" name="Text Box 41"/>
            <p:cNvSpPr txBox="1">
              <a:spLocks noChangeArrowheads="1"/>
            </p:cNvSpPr>
            <p:nvPr/>
          </p:nvSpPr>
          <p:spPr bwMode="auto">
            <a:xfrm>
              <a:off x="2281238" y="6096000"/>
              <a:ext cx="34210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external power Part# 508780</a:t>
              </a:r>
            </a:p>
          </p:txBody>
        </p:sp>
        <p:sp>
          <p:nvSpPr>
            <p:cNvPr id="15378" name="Line 42"/>
            <p:cNvSpPr>
              <a:spLocks noChangeShapeType="1"/>
            </p:cNvSpPr>
            <p:nvPr/>
          </p:nvSpPr>
          <p:spPr bwMode="auto">
            <a:xfrm flipV="1">
              <a:off x="2514600" y="5486400"/>
              <a:ext cx="3048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9" name="Text Box 44"/>
            <p:cNvSpPr txBox="1">
              <a:spLocks noChangeArrowheads="1"/>
            </p:cNvSpPr>
            <p:nvPr/>
          </p:nvSpPr>
          <p:spPr bwMode="auto">
            <a:xfrm>
              <a:off x="6319838" y="5257800"/>
              <a:ext cx="2303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Part# 508781</a:t>
              </a:r>
            </a:p>
          </p:txBody>
        </p:sp>
        <p:sp>
          <p:nvSpPr>
            <p:cNvPr id="15380" name="Oval 45"/>
            <p:cNvSpPr>
              <a:spLocks noChangeArrowheads="1"/>
            </p:cNvSpPr>
            <p:nvPr/>
          </p:nvSpPr>
          <p:spPr bwMode="auto">
            <a:xfrm>
              <a:off x="5638800" y="5105400"/>
              <a:ext cx="4572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5381" name="Line 46"/>
            <p:cNvSpPr>
              <a:spLocks noChangeShapeType="1"/>
            </p:cNvSpPr>
            <p:nvPr/>
          </p:nvSpPr>
          <p:spPr bwMode="auto">
            <a:xfrm>
              <a:off x="6096000" y="5334000"/>
              <a:ext cx="304800" cy="76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2" name="Text Box 47"/>
            <p:cNvSpPr txBox="1">
              <a:spLocks noChangeArrowheads="1"/>
            </p:cNvSpPr>
            <p:nvPr/>
          </p:nvSpPr>
          <p:spPr bwMode="auto">
            <a:xfrm>
              <a:off x="6319838" y="4800600"/>
              <a:ext cx="2303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Part# 508795</a:t>
              </a:r>
            </a:p>
          </p:txBody>
        </p:sp>
        <p:sp>
          <p:nvSpPr>
            <p:cNvPr id="15383" name="Line 48"/>
            <p:cNvSpPr>
              <a:spLocks noChangeShapeType="1"/>
            </p:cNvSpPr>
            <p:nvPr/>
          </p:nvSpPr>
          <p:spPr bwMode="auto">
            <a:xfrm flipH="1" flipV="1">
              <a:off x="6019800" y="4876800"/>
              <a:ext cx="3048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4" name="Text Box 49"/>
            <p:cNvSpPr txBox="1">
              <a:spLocks noChangeArrowheads="1"/>
            </p:cNvSpPr>
            <p:nvPr/>
          </p:nvSpPr>
          <p:spPr bwMode="auto">
            <a:xfrm>
              <a:off x="6319838" y="4419600"/>
              <a:ext cx="2303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Part# 508786</a:t>
              </a:r>
            </a:p>
          </p:txBody>
        </p:sp>
        <p:sp>
          <p:nvSpPr>
            <p:cNvPr id="15385" name="Line 50"/>
            <p:cNvSpPr>
              <a:spLocks noChangeShapeType="1"/>
            </p:cNvSpPr>
            <p:nvPr/>
          </p:nvSpPr>
          <p:spPr bwMode="auto">
            <a:xfrm flipH="1" flipV="1">
              <a:off x="5791200" y="4419600"/>
              <a:ext cx="5334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6" name="Text Box 51"/>
            <p:cNvSpPr txBox="1">
              <a:spLocks noChangeArrowheads="1"/>
            </p:cNvSpPr>
            <p:nvPr/>
          </p:nvSpPr>
          <p:spPr bwMode="auto">
            <a:xfrm>
              <a:off x="6365875" y="4038600"/>
              <a:ext cx="1976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Control card Part# 92230</a:t>
              </a:r>
            </a:p>
          </p:txBody>
        </p:sp>
        <p:sp>
          <p:nvSpPr>
            <p:cNvPr id="15387" name="Line 52"/>
            <p:cNvSpPr>
              <a:spLocks noChangeShapeType="1"/>
            </p:cNvSpPr>
            <p:nvPr/>
          </p:nvSpPr>
          <p:spPr bwMode="auto">
            <a:xfrm flipH="1" flipV="1">
              <a:off x="5410200" y="4038600"/>
              <a:ext cx="9906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8" name="Text Box 53"/>
            <p:cNvSpPr txBox="1">
              <a:spLocks noChangeArrowheads="1"/>
            </p:cNvSpPr>
            <p:nvPr/>
          </p:nvSpPr>
          <p:spPr bwMode="auto">
            <a:xfrm>
              <a:off x="6319838" y="5715000"/>
              <a:ext cx="15287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Shield Part# 42219</a:t>
              </a:r>
            </a:p>
          </p:txBody>
        </p:sp>
        <p:sp>
          <p:nvSpPr>
            <p:cNvPr id="15389" name="Line 54"/>
            <p:cNvSpPr>
              <a:spLocks noChangeShapeType="1"/>
            </p:cNvSpPr>
            <p:nvPr/>
          </p:nvSpPr>
          <p:spPr bwMode="auto">
            <a:xfrm flipH="1" flipV="1">
              <a:off x="4800600" y="5181600"/>
              <a:ext cx="16002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0" name="Text Box 55"/>
            <p:cNvSpPr txBox="1">
              <a:spLocks noChangeArrowheads="1"/>
            </p:cNvSpPr>
            <p:nvPr/>
          </p:nvSpPr>
          <p:spPr bwMode="auto">
            <a:xfrm>
              <a:off x="5938838" y="1524000"/>
              <a:ext cx="15001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Cover Part# 42201</a:t>
              </a:r>
            </a:p>
          </p:txBody>
        </p:sp>
        <p:sp>
          <p:nvSpPr>
            <p:cNvPr id="15391" name="Line 56"/>
            <p:cNvSpPr>
              <a:spLocks noChangeShapeType="1"/>
            </p:cNvSpPr>
            <p:nvPr/>
          </p:nvSpPr>
          <p:spPr bwMode="auto">
            <a:xfrm flipH="1">
              <a:off x="5562600" y="1676400"/>
              <a:ext cx="4572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5392" name="Picture 34"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 Box 7">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15394" name="Text Box 6">
              <a:hlinkClick r:id="rId8"/>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91600" cy="5913438"/>
            <a:chOff x="152400" y="152400"/>
            <a:chExt cx="8991600" cy="5913438"/>
          </a:xfrm>
        </p:grpSpPr>
        <p:sp>
          <p:nvSpPr>
            <p:cNvPr id="16386" name="Text Box 2"/>
            <p:cNvSpPr txBox="1">
              <a:spLocks noChangeArrowheads="1"/>
            </p:cNvSpPr>
            <p:nvPr/>
          </p:nvSpPr>
          <p:spPr bwMode="auto">
            <a:xfrm>
              <a:off x="4589463" y="609600"/>
              <a:ext cx="2420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Servo 240 volts</a:t>
              </a:r>
            </a:p>
          </p:txBody>
        </p:sp>
        <p:sp>
          <p:nvSpPr>
            <p:cNvPr id="16387"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16388" name="AutoShape 4">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6389" name="AutoShape 5">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16390" name="AutoShape 30">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16391" name="Picture 32" descr="inside-servo-butt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338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33" desc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19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Oval 34"/>
            <p:cNvSpPr>
              <a:spLocks noChangeArrowheads="1"/>
            </p:cNvSpPr>
            <p:nvPr/>
          </p:nvSpPr>
          <p:spPr bwMode="auto">
            <a:xfrm>
              <a:off x="6781800" y="3962400"/>
              <a:ext cx="762000"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6394" name="Line 35"/>
            <p:cNvSpPr>
              <a:spLocks noChangeShapeType="1"/>
            </p:cNvSpPr>
            <p:nvPr/>
          </p:nvSpPr>
          <p:spPr bwMode="auto">
            <a:xfrm flipH="1">
              <a:off x="5638800" y="4343400"/>
              <a:ext cx="11430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6395" name="Picture 36" descr="front-servo-butt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447800"/>
              <a:ext cx="1543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Line 37"/>
            <p:cNvSpPr>
              <a:spLocks noChangeShapeType="1"/>
            </p:cNvSpPr>
            <p:nvPr/>
          </p:nvSpPr>
          <p:spPr bwMode="auto">
            <a:xfrm flipH="1" flipV="1">
              <a:off x="4497388" y="2970213"/>
              <a:ext cx="2286000" cy="1371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7" name="Line 38"/>
            <p:cNvSpPr>
              <a:spLocks noChangeShapeType="1"/>
            </p:cNvSpPr>
            <p:nvPr/>
          </p:nvSpPr>
          <p:spPr bwMode="auto">
            <a:xfrm>
              <a:off x="3733800" y="3505200"/>
              <a:ext cx="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8" name="Text Box 39"/>
            <p:cNvSpPr txBox="1">
              <a:spLocks noChangeArrowheads="1"/>
            </p:cNvSpPr>
            <p:nvPr/>
          </p:nvSpPr>
          <p:spPr bwMode="auto">
            <a:xfrm>
              <a:off x="4872038" y="1752600"/>
              <a:ext cx="19097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Plexi shield Part# 42076</a:t>
              </a:r>
            </a:p>
          </p:txBody>
        </p:sp>
        <p:sp>
          <p:nvSpPr>
            <p:cNvPr id="16399" name="Line 40"/>
            <p:cNvSpPr>
              <a:spLocks noChangeShapeType="1"/>
            </p:cNvSpPr>
            <p:nvPr/>
          </p:nvSpPr>
          <p:spPr bwMode="auto">
            <a:xfrm flipH="1" flipV="1">
              <a:off x="4267200" y="1752600"/>
              <a:ext cx="6858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0" name="Text Box 41"/>
            <p:cNvSpPr txBox="1">
              <a:spLocks noChangeArrowheads="1"/>
            </p:cNvSpPr>
            <p:nvPr/>
          </p:nvSpPr>
          <p:spPr bwMode="auto">
            <a:xfrm>
              <a:off x="5938838" y="5181600"/>
              <a:ext cx="2459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Spda display card Part# 194633</a:t>
              </a:r>
            </a:p>
          </p:txBody>
        </p:sp>
        <p:sp>
          <p:nvSpPr>
            <p:cNvPr id="16401" name="Line 42"/>
            <p:cNvSpPr>
              <a:spLocks noChangeShapeType="1"/>
            </p:cNvSpPr>
            <p:nvPr/>
          </p:nvSpPr>
          <p:spPr bwMode="auto">
            <a:xfrm flipH="1" flipV="1">
              <a:off x="5486400" y="5181600"/>
              <a:ext cx="4572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6402" name="Picture 20"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Text Box 7">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16404" name="Text Box 6">
              <a:hlinkClick r:id="rId8"/>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91600" cy="5943600"/>
            <a:chOff x="152400" y="152400"/>
            <a:chExt cx="8991600" cy="5943600"/>
          </a:xfrm>
        </p:grpSpPr>
        <p:pic>
          <p:nvPicPr>
            <p:cNvPr id="17410" name="Picture 21" descr="moto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8400"/>
              <a:ext cx="32766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2"/>
            <p:cNvSpPr txBox="1">
              <a:spLocks noChangeArrowheads="1"/>
            </p:cNvSpPr>
            <p:nvPr/>
          </p:nvSpPr>
          <p:spPr bwMode="auto">
            <a:xfrm>
              <a:off x="4546600" y="609600"/>
              <a:ext cx="2505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Servo 240 volts </a:t>
              </a:r>
            </a:p>
          </p:txBody>
        </p:sp>
        <p:sp>
          <p:nvSpPr>
            <p:cNvPr id="17412" name="AutoShape 3">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17413" name="AutoShape 4">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7414" name="AutoShape 5">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17415" name="AutoShape 8">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17416" name="Picture 10" desc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19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Oval 11"/>
            <p:cNvSpPr>
              <a:spLocks noChangeArrowheads="1"/>
            </p:cNvSpPr>
            <p:nvPr/>
          </p:nvSpPr>
          <p:spPr bwMode="auto">
            <a:xfrm>
              <a:off x="6781800" y="3962400"/>
              <a:ext cx="762000"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7418" name="Line 12"/>
            <p:cNvSpPr>
              <a:spLocks noChangeShapeType="1"/>
            </p:cNvSpPr>
            <p:nvPr/>
          </p:nvSpPr>
          <p:spPr bwMode="auto">
            <a:xfrm flipH="1" flipV="1">
              <a:off x="5638800" y="3886200"/>
              <a:ext cx="11430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9" name="Rectangle 22"/>
            <p:cNvSpPr>
              <a:spLocks noChangeArrowheads="1"/>
            </p:cNvSpPr>
            <p:nvPr/>
          </p:nvSpPr>
          <p:spPr bwMode="auto">
            <a:xfrm>
              <a:off x="2819400" y="3352800"/>
              <a:ext cx="914400" cy="1219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7420" name="Line 23"/>
            <p:cNvSpPr>
              <a:spLocks noChangeShapeType="1"/>
            </p:cNvSpPr>
            <p:nvPr/>
          </p:nvSpPr>
          <p:spPr bwMode="auto">
            <a:xfrm flipV="1">
              <a:off x="3276600" y="2895600"/>
              <a:ext cx="0" cy="457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1" name="Rectangle 24"/>
            <p:cNvSpPr>
              <a:spLocks noChangeArrowheads="1"/>
            </p:cNvSpPr>
            <p:nvPr/>
          </p:nvSpPr>
          <p:spPr bwMode="auto">
            <a:xfrm>
              <a:off x="2362200" y="2057400"/>
              <a:ext cx="914400" cy="914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7422" name="Text Box 25"/>
            <p:cNvSpPr txBox="1">
              <a:spLocks noChangeArrowheads="1"/>
            </p:cNvSpPr>
            <p:nvPr/>
          </p:nvSpPr>
          <p:spPr bwMode="auto">
            <a:xfrm>
              <a:off x="2982913" y="5410200"/>
              <a:ext cx="302418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r>
                <a:rPr lang="en-US" altLang="en-US" sz="1200"/>
                <a:t>6” flag assembly only Part# 42260-501</a:t>
              </a:r>
            </a:p>
            <a:p>
              <a:pPr algn="r" eaLnBrk="1" hangingPunct="1"/>
              <a:r>
                <a:rPr lang="en-US" altLang="en-US" sz="1200"/>
                <a:t>8” flag assembly only Part# 42267-501</a:t>
              </a:r>
            </a:p>
            <a:p>
              <a:pPr algn="r" eaLnBrk="1" hangingPunct="1"/>
              <a:r>
                <a:rPr lang="en-US" altLang="en-US" sz="1200"/>
                <a:t>10” flag assembly only Part# 42265-501</a:t>
              </a:r>
            </a:p>
          </p:txBody>
        </p:sp>
        <p:sp>
          <p:nvSpPr>
            <p:cNvPr id="17423" name="Line 26"/>
            <p:cNvSpPr>
              <a:spLocks noChangeShapeType="1"/>
            </p:cNvSpPr>
            <p:nvPr/>
          </p:nvSpPr>
          <p:spPr bwMode="auto">
            <a:xfrm flipH="1" flipV="1">
              <a:off x="3657600" y="4572000"/>
              <a:ext cx="5334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4" name="Rectangle 27"/>
            <p:cNvSpPr>
              <a:spLocks noChangeArrowheads="1"/>
            </p:cNvSpPr>
            <p:nvPr/>
          </p:nvSpPr>
          <p:spPr bwMode="auto">
            <a:xfrm>
              <a:off x="2895600" y="5410200"/>
              <a:ext cx="3124200" cy="685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7425" name="Text Box 28"/>
            <p:cNvSpPr txBox="1">
              <a:spLocks noChangeArrowheads="1"/>
            </p:cNvSpPr>
            <p:nvPr/>
          </p:nvSpPr>
          <p:spPr bwMode="auto">
            <a:xfrm>
              <a:off x="5270500" y="1862138"/>
              <a:ext cx="3386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Includes flag assembly and rubber grommet</a:t>
              </a:r>
            </a:p>
            <a:p>
              <a:pPr eaLnBrk="1" hangingPunct="1"/>
              <a:r>
                <a:rPr lang="en-US" altLang="en-US" sz="1200"/>
                <a:t>6” ASM top assembly Part# 42221-501</a:t>
              </a:r>
            </a:p>
            <a:p>
              <a:pPr eaLnBrk="1" hangingPunct="1"/>
              <a:r>
                <a:rPr lang="en-US" altLang="en-US" sz="1200"/>
                <a:t>8” ASM top assembly Part# 42224-501</a:t>
              </a:r>
            </a:p>
            <a:p>
              <a:pPr eaLnBrk="1" hangingPunct="1"/>
              <a:r>
                <a:rPr lang="en-US" altLang="en-US" sz="1200"/>
                <a:t>10” ASM top assembly Part# 42225-501</a:t>
              </a:r>
            </a:p>
          </p:txBody>
        </p:sp>
        <p:sp>
          <p:nvSpPr>
            <p:cNvPr id="17426" name="Rectangle 29"/>
            <p:cNvSpPr>
              <a:spLocks noChangeArrowheads="1"/>
            </p:cNvSpPr>
            <p:nvPr/>
          </p:nvSpPr>
          <p:spPr bwMode="auto">
            <a:xfrm>
              <a:off x="5257800" y="1828800"/>
              <a:ext cx="33528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7427" name="Line 30"/>
            <p:cNvSpPr>
              <a:spLocks noChangeShapeType="1"/>
            </p:cNvSpPr>
            <p:nvPr/>
          </p:nvSpPr>
          <p:spPr bwMode="auto">
            <a:xfrm flipH="1">
              <a:off x="5181600" y="2667000"/>
              <a:ext cx="3048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8" name="Text Box 31"/>
            <p:cNvSpPr txBox="1">
              <a:spLocks noChangeArrowheads="1"/>
            </p:cNvSpPr>
            <p:nvPr/>
          </p:nvSpPr>
          <p:spPr bwMode="auto">
            <a:xfrm>
              <a:off x="2743200" y="1600200"/>
              <a:ext cx="238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Rubber grommet Part# 443913</a:t>
              </a:r>
            </a:p>
          </p:txBody>
        </p:sp>
        <p:sp>
          <p:nvSpPr>
            <p:cNvPr id="17429" name="Line 32"/>
            <p:cNvSpPr>
              <a:spLocks noChangeShapeType="1"/>
            </p:cNvSpPr>
            <p:nvPr/>
          </p:nvSpPr>
          <p:spPr bwMode="auto">
            <a:xfrm>
              <a:off x="3733800" y="1828800"/>
              <a:ext cx="53340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0" name="Line 33"/>
            <p:cNvSpPr>
              <a:spLocks noChangeShapeType="1"/>
            </p:cNvSpPr>
            <p:nvPr/>
          </p:nvSpPr>
          <p:spPr bwMode="auto">
            <a:xfrm flipH="1">
              <a:off x="3657600" y="1828800"/>
              <a:ext cx="7620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1" name="Text Box 34"/>
            <p:cNvSpPr txBox="1">
              <a:spLocks noChangeArrowheads="1"/>
            </p:cNvSpPr>
            <p:nvPr/>
          </p:nvSpPr>
          <p:spPr bwMode="auto">
            <a:xfrm>
              <a:off x="6142038" y="5105400"/>
              <a:ext cx="2160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Cover only Part# 42222-501</a:t>
              </a:r>
            </a:p>
          </p:txBody>
        </p:sp>
        <p:sp>
          <p:nvSpPr>
            <p:cNvPr id="17432" name="Line 35"/>
            <p:cNvSpPr>
              <a:spLocks noChangeShapeType="1"/>
            </p:cNvSpPr>
            <p:nvPr/>
          </p:nvSpPr>
          <p:spPr bwMode="auto">
            <a:xfrm flipH="1" flipV="1">
              <a:off x="5410200" y="4648200"/>
              <a:ext cx="7620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7433" name="Picture 27"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17435" name="Text Box 6">
              <a:hlinkClick r:id="rId7"/>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839200" cy="5989638"/>
            <a:chOff x="152400" y="152400"/>
            <a:chExt cx="8839200" cy="5989638"/>
          </a:xfrm>
        </p:grpSpPr>
        <p:pic>
          <p:nvPicPr>
            <p:cNvPr id="18434" name="Picture 2" descr="moto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133600"/>
              <a:ext cx="32766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4546600" y="609600"/>
              <a:ext cx="2505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Servo 240 volts </a:t>
              </a:r>
            </a:p>
          </p:txBody>
        </p:sp>
        <p:sp>
          <p:nvSpPr>
            <p:cNvPr id="18436" name="AutoShape 4">
              <a:hlinkClick r:id="rId3"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18437" name="AutoShape 5">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8438" name="AutoShape 6">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18439" name="AutoShape 9">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18440" name="Picture 25" descr="flag-switch-as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828800"/>
              <a:ext cx="3240088"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26"/>
            <p:cNvSpPr txBox="1">
              <a:spLocks noChangeArrowheads="1"/>
            </p:cNvSpPr>
            <p:nvPr/>
          </p:nvSpPr>
          <p:spPr bwMode="auto">
            <a:xfrm>
              <a:off x="2819400" y="1600200"/>
              <a:ext cx="1357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Flag shoe </a:t>
              </a:r>
            </a:p>
            <a:p>
              <a:pPr eaLnBrk="1" hangingPunct="1"/>
              <a:r>
                <a:rPr lang="en-US" altLang="en-US" sz="1200"/>
                <a:t>6” Part# 42215</a:t>
              </a:r>
            </a:p>
            <a:p>
              <a:pPr eaLnBrk="1" hangingPunct="1"/>
              <a:r>
                <a:rPr lang="en-US" altLang="en-US" sz="1200"/>
                <a:t>8” Part# 42216</a:t>
              </a:r>
            </a:p>
            <a:p>
              <a:pPr eaLnBrk="1" hangingPunct="1"/>
              <a:r>
                <a:rPr lang="en-US" altLang="en-US" sz="1200"/>
                <a:t>10” Part# 42217 </a:t>
              </a:r>
            </a:p>
          </p:txBody>
        </p:sp>
        <p:sp>
          <p:nvSpPr>
            <p:cNvPr id="18442" name="Rectangle 27"/>
            <p:cNvSpPr>
              <a:spLocks noChangeArrowheads="1"/>
            </p:cNvSpPr>
            <p:nvPr/>
          </p:nvSpPr>
          <p:spPr bwMode="auto">
            <a:xfrm>
              <a:off x="2895600" y="1600200"/>
              <a:ext cx="1219200" cy="914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8443" name="Line 28"/>
            <p:cNvSpPr>
              <a:spLocks noChangeShapeType="1"/>
            </p:cNvSpPr>
            <p:nvPr/>
          </p:nvSpPr>
          <p:spPr bwMode="auto">
            <a:xfrm flipH="1">
              <a:off x="2743200" y="2514600"/>
              <a:ext cx="1524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4" name="Text Box 29"/>
            <p:cNvSpPr txBox="1">
              <a:spLocks noChangeArrowheads="1"/>
            </p:cNvSpPr>
            <p:nvPr/>
          </p:nvSpPr>
          <p:spPr bwMode="auto">
            <a:xfrm>
              <a:off x="4257675" y="1633538"/>
              <a:ext cx="126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Flag plate</a:t>
              </a:r>
            </a:p>
            <a:p>
              <a:pPr eaLnBrk="1" hangingPunct="1"/>
              <a:r>
                <a:rPr lang="en-US" altLang="en-US" sz="1200"/>
                <a:t>All Part# 42261</a:t>
              </a:r>
            </a:p>
          </p:txBody>
        </p:sp>
        <p:sp>
          <p:nvSpPr>
            <p:cNvPr id="18445" name="Line 30"/>
            <p:cNvSpPr>
              <a:spLocks noChangeShapeType="1"/>
            </p:cNvSpPr>
            <p:nvPr/>
          </p:nvSpPr>
          <p:spPr bwMode="auto">
            <a:xfrm>
              <a:off x="4648200" y="2057400"/>
              <a:ext cx="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6" name="Text Box 31"/>
            <p:cNvSpPr txBox="1">
              <a:spLocks noChangeArrowheads="1"/>
            </p:cNvSpPr>
            <p:nvPr/>
          </p:nvSpPr>
          <p:spPr bwMode="auto">
            <a:xfrm>
              <a:off x="4495800" y="4953000"/>
              <a:ext cx="126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Flag block</a:t>
              </a:r>
            </a:p>
            <a:p>
              <a:pPr eaLnBrk="1" hangingPunct="1"/>
              <a:r>
                <a:rPr lang="en-US" altLang="en-US" sz="1200"/>
                <a:t>All Part# 42262</a:t>
              </a:r>
            </a:p>
          </p:txBody>
        </p:sp>
        <p:sp>
          <p:nvSpPr>
            <p:cNvPr id="18447" name="Line 32"/>
            <p:cNvSpPr>
              <a:spLocks noChangeShapeType="1"/>
            </p:cNvSpPr>
            <p:nvPr/>
          </p:nvSpPr>
          <p:spPr bwMode="auto">
            <a:xfrm flipH="1" flipV="1">
              <a:off x="3505200" y="5029200"/>
              <a:ext cx="9906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8" name="Text Box 33"/>
            <p:cNvSpPr txBox="1">
              <a:spLocks noChangeArrowheads="1"/>
            </p:cNvSpPr>
            <p:nvPr/>
          </p:nvSpPr>
          <p:spPr bwMode="auto">
            <a:xfrm>
              <a:off x="4495800" y="5410200"/>
              <a:ext cx="126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Flag bracket</a:t>
              </a:r>
            </a:p>
            <a:p>
              <a:pPr eaLnBrk="1" hangingPunct="1"/>
              <a:r>
                <a:rPr lang="en-US" altLang="en-US" sz="1200"/>
                <a:t>All Part# 42263</a:t>
              </a:r>
            </a:p>
          </p:txBody>
        </p:sp>
        <p:sp>
          <p:nvSpPr>
            <p:cNvPr id="18449" name="Line 34"/>
            <p:cNvSpPr>
              <a:spLocks noChangeShapeType="1"/>
            </p:cNvSpPr>
            <p:nvPr/>
          </p:nvSpPr>
          <p:spPr bwMode="auto">
            <a:xfrm flipH="1" flipV="1">
              <a:off x="3505200" y="5486400"/>
              <a:ext cx="10668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0" name="Text Box 35"/>
            <p:cNvSpPr txBox="1">
              <a:spLocks noChangeArrowheads="1"/>
            </p:cNvSpPr>
            <p:nvPr/>
          </p:nvSpPr>
          <p:spPr bwMode="auto">
            <a:xfrm>
              <a:off x="6243638" y="4572000"/>
              <a:ext cx="2139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Shoulder bolt Part# 328251</a:t>
              </a:r>
            </a:p>
          </p:txBody>
        </p:sp>
        <p:sp>
          <p:nvSpPr>
            <p:cNvPr id="18451" name="Line 36"/>
            <p:cNvSpPr>
              <a:spLocks noChangeShapeType="1"/>
            </p:cNvSpPr>
            <p:nvPr/>
          </p:nvSpPr>
          <p:spPr bwMode="auto">
            <a:xfrm flipH="1">
              <a:off x="3962400" y="4724400"/>
              <a:ext cx="2362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2" name="Text Box 37"/>
            <p:cNvSpPr txBox="1">
              <a:spLocks noChangeArrowheads="1"/>
            </p:cNvSpPr>
            <p:nvPr/>
          </p:nvSpPr>
          <p:spPr bwMode="auto">
            <a:xfrm>
              <a:off x="4191000" y="3962400"/>
              <a:ext cx="163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Spring Part# 371125</a:t>
              </a:r>
            </a:p>
          </p:txBody>
        </p:sp>
        <p:sp>
          <p:nvSpPr>
            <p:cNvPr id="18453" name="Line 38"/>
            <p:cNvSpPr>
              <a:spLocks noChangeShapeType="1"/>
            </p:cNvSpPr>
            <p:nvPr/>
          </p:nvSpPr>
          <p:spPr bwMode="auto">
            <a:xfrm flipH="1">
              <a:off x="3962400" y="4114800"/>
              <a:ext cx="304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4" name="Text Box 39"/>
            <p:cNvSpPr txBox="1">
              <a:spLocks noChangeArrowheads="1"/>
            </p:cNvSpPr>
            <p:nvPr/>
          </p:nvSpPr>
          <p:spPr bwMode="auto">
            <a:xfrm>
              <a:off x="4495800" y="5867400"/>
              <a:ext cx="2009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Flag sensor Part# 508787</a:t>
              </a:r>
            </a:p>
          </p:txBody>
        </p:sp>
        <p:sp>
          <p:nvSpPr>
            <p:cNvPr id="18455" name="Line 40"/>
            <p:cNvSpPr>
              <a:spLocks noChangeShapeType="1"/>
            </p:cNvSpPr>
            <p:nvPr/>
          </p:nvSpPr>
          <p:spPr bwMode="auto">
            <a:xfrm flipH="1" flipV="1">
              <a:off x="3810000" y="5867400"/>
              <a:ext cx="7620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8456" name="Picture 26"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18458" name="Text Box 6">
              <a:hlinkClick r:id="rId7"/>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724900" cy="6118225"/>
            <a:chOff x="152400" y="152400"/>
            <a:chExt cx="8724900" cy="6118225"/>
          </a:xfrm>
        </p:grpSpPr>
        <p:sp>
          <p:nvSpPr>
            <p:cNvPr id="19458" name="Text Box 3"/>
            <p:cNvSpPr txBox="1">
              <a:spLocks noChangeArrowheads="1"/>
            </p:cNvSpPr>
            <p:nvPr/>
          </p:nvSpPr>
          <p:spPr bwMode="auto">
            <a:xfrm>
              <a:off x="4546600" y="609600"/>
              <a:ext cx="2505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Servo 240 volts </a:t>
              </a:r>
            </a:p>
          </p:txBody>
        </p:sp>
        <p:sp>
          <p:nvSpPr>
            <p:cNvPr id="19459" name="AutoShape 4">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19460" name="AutoShape 5">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9461" name="AutoShape 6">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19462" name="AutoShape 9">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19463" name="Picture 26" descr="mo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81200"/>
              <a:ext cx="23241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7" descr="back-of-mo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124200"/>
              <a:ext cx="31242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28"/>
            <p:cNvSpPr txBox="1">
              <a:spLocks noChangeArrowheads="1"/>
            </p:cNvSpPr>
            <p:nvPr/>
          </p:nvSpPr>
          <p:spPr bwMode="auto">
            <a:xfrm>
              <a:off x="3581400" y="2514600"/>
              <a:ext cx="1343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Under the cover</a:t>
              </a:r>
            </a:p>
          </p:txBody>
        </p:sp>
        <p:sp>
          <p:nvSpPr>
            <p:cNvPr id="19466" name="Text Box 29"/>
            <p:cNvSpPr txBox="1">
              <a:spLocks noChangeArrowheads="1"/>
            </p:cNvSpPr>
            <p:nvPr/>
          </p:nvSpPr>
          <p:spPr bwMode="auto">
            <a:xfrm>
              <a:off x="5486400" y="3657600"/>
              <a:ext cx="3376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Hall effect sensor assembly Part# 42203-501</a:t>
              </a:r>
            </a:p>
          </p:txBody>
        </p:sp>
        <p:sp>
          <p:nvSpPr>
            <p:cNvPr id="19467" name="Line 30"/>
            <p:cNvSpPr>
              <a:spLocks noChangeShapeType="1"/>
            </p:cNvSpPr>
            <p:nvPr/>
          </p:nvSpPr>
          <p:spPr bwMode="auto">
            <a:xfrm flipH="1">
              <a:off x="4876800" y="3810000"/>
              <a:ext cx="6096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8" name="Text Box 31"/>
            <p:cNvSpPr txBox="1">
              <a:spLocks noChangeArrowheads="1"/>
            </p:cNvSpPr>
            <p:nvPr/>
          </p:nvSpPr>
          <p:spPr bwMode="auto">
            <a:xfrm>
              <a:off x="5562600" y="4038600"/>
              <a:ext cx="1731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Flag disk Part# 42207</a:t>
              </a:r>
            </a:p>
          </p:txBody>
        </p:sp>
        <p:sp>
          <p:nvSpPr>
            <p:cNvPr id="19469" name="Line 32"/>
            <p:cNvSpPr>
              <a:spLocks noChangeShapeType="1"/>
            </p:cNvSpPr>
            <p:nvPr/>
          </p:nvSpPr>
          <p:spPr bwMode="auto">
            <a:xfrm flipH="1">
              <a:off x="4495800" y="4191000"/>
              <a:ext cx="1143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0" name="Text Box 33"/>
            <p:cNvSpPr txBox="1">
              <a:spLocks noChangeArrowheads="1"/>
            </p:cNvSpPr>
            <p:nvPr/>
          </p:nvSpPr>
          <p:spPr bwMode="auto">
            <a:xfrm>
              <a:off x="5562600" y="4419600"/>
              <a:ext cx="1501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Collar Part# 42209</a:t>
              </a:r>
            </a:p>
          </p:txBody>
        </p:sp>
        <p:sp>
          <p:nvSpPr>
            <p:cNvPr id="19471" name="Line 34"/>
            <p:cNvSpPr>
              <a:spLocks noChangeShapeType="1"/>
            </p:cNvSpPr>
            <p:nvPr/>
          </p:nvSpPr>
          <p:spPr bwMode="auto">
            <a:xfrm flipH="1" flipV="1">
              <a:off x="4419600" y="4343400"/>
              <a:ext cx="12192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2" name="Text Box 35"/>
            <p:cNvSpPr txBox="1">
              <a:spLocks noChangeArrowheads="1"/>
            </p:cNvSpPr>
            <p:nvPr/>
          </p:nvSpPr>
          <p:spPr bwMode="auto">
            <a:xfrm>
              <a:off x="5562600" y="4800600"/>
              <a:ext cx="1747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Locknut Part# 361987</a:t>
              </a:r>
            </a:p>
          </p:txBody>
        </p:sp>
        <p:sp>
          <p:nvSpPr>
            <p:cNvPr id="19473" name="Line 36"/>
            <p:cNvSpPr>
              <a:spLocks noChangeShapeType="1"/>
            </p:cNvSpPr>
            <p:nvPr/>
          </p:nvSpPr>
          <p:spPr bwMode="auto">
            <a:xfrm flipH="1" flipV="1">
              <a:off x="4343400" y="4495800"/>
              <a:ext cx="12192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4" name="Text Box 37"/>
            <p:cNvSpPr txBox="1">
              <a:spLocks noChangeArrowheads="1"/>
            </p:cNvSpPr>
            <p:nvPr/>
          </p:nvSpPr>
          <p:spPr bwMode="auto">
            <a:xfrm>
              <a:off x="6858000" y="1600200"/>
              <a:ext cx="1577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Motor Part# 474207</a:t>
              </a:r>
            </a:p>
          </p:txBody>
        </p:sp>
        <p:sp>
          <p:nvSpPr>
            <p:cNvPr id="19475" name="Line 38"/>
            <p:cNvSpPr>
              <a:spLocks noChangeShapeType="1"/>
            </p:cNvSpPr>
            <p:nvPr/>
          </p:nvSpPr>
          <p:spPr bwMode="auto">
            <a:xfrm>
              <a:off x="7772400" y="1828800"/>
              <a:ext cx="762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6" name="Text Box 39"/>
            <p:cNvSpPr txBox="1">
              <a:spLocks noChangeArrowheads="1"/>
            </p:cNvSpPr>
            <p:nvPr/>
          </p:nvSpPr>
          <p:spPr bwMode="auto">
            <a:xfrm>
              <a:off x="4876800" y="1676400"/>
              <a:ext cx="1500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Cover Part# 42205</a:t>
              </a:r>
            </a:p>
          </p:txBody>
        </p:sp>
        <p:sp>
          <p:nvSpPr>
            <p:cNvPr id="19477" name="Line 40"/>
            <p:cNvSpPr>
              <a:spLocks noChangeShapeType="1"/>
            </p:cNvSpPr>
            <p:nvPr/>
          </p:nvSpPr>
          <p:spPr bwMode="auto">
            <a:xfrm>
              <a:off x="5562600" y="1905000"/>
              <a:ext cx="11430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8" name="Text Box 41"/>
            <p:cNvSpPr txBox="1">
              <a:spLocks noChangeArrowheads="1"/>
            </p:cNvSpPr>
            <p:nvPr/>
          </p:nvSpPr>
          <p:spPr bwMode="auto">
            <a:xfrm>
              <a:off x="2243138" y="5903913"/>
              <a:ext cx="636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Part# 42210-501</a:t>
              </a:r>
              <a:r>
                <a:rPr lang="en-US" altLang="en-US" sz="1200"/>
                <a:t> includes motor, complete hall effect sensor and timing gear. </a:t>
              </a:r>
            </a:p>
          </p:txBody>
        </p:sp>
        <p:pic>
          <p:nvPicPr>
            <p:cNvPr id="19479" name="Picture 25"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19481" name="Text Box 6">
              <a:hlinkClick r:id="rId7"/>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724900" cy="6553200"/>
            <a:chOff x="152400" y="152400"/>
            <a:chExt cx="8724900" cy="6553200"/>
          </a:xfrm>
        </p:grpSpPr>
        <p:sp>
          <p:nvSpPr>
            <p:cNvPr id="20482" name="Text Box 2"/>
            <p:cNvSpPr txBox="1">
              <a:spLocks noChangeArrowheads="1"/>
            </p:cNvSpPr>
            <p:nvPr/>
          </p:nvSpPr>
          <p:spPr bwMode="auto">
            <a:xfrm>
              <a:off x="4546600" y="609600"/>
              <a:ext cx="2505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Servo 240 volts </a:t>
              </a:r>
            </a:p>
          </p:txBody>
        </p:sp>
        <p:sp>
          <p:nvSpPr>
            <p:cNvPr id="20483"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20484" name="AutoShape 4">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0485" name="AutoShape 5">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20486" name="AutoShape 8">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20487" name="Picture 24" descr="planx-servo-cons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05000"/>
              <a:ext cx="2247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5" descr="enable-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752600"/>
              <a:ext cx="1270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26" descr="estop-but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4290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7" descr="reset-but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5257800"/>
              <a:ext cx="1206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28"/>
            <p:cNvSpPr txBox="1">
              <a:spLocks noChangeArrowheads="1"/>
            </p:cNvSpPr>
            <p:nvPr/>
          </p:nvSpPr>
          <p:spPr bwMode="auto">
            <a:xfrm>
              <a:off x="4114800" y="4191000"/>
              <a:ext cx="2347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Oper. PB Mshrm Part# 513656</a:t>
              </a:r>
            </a:p>
          </p:txBody>
        </p:sp>
        <p:sp>
          <p:nvSpPr>
            <p:cNvPr id="20492" name="Line 29"/>
            <p:cNvSpPr>
              <a:spLocks noChangeShapeType="1"/>
            </p:cNvSpPr>
            <p:nvPr/>
          </p:nvSpPr>
          <p:spPr bwMode="auto">
            <a:xfrm flipH="1">
              <a:off x="3962400" y="4343400"/>
              <a:ext cx="152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3" name="Text Box 30"/>
            <p:cNvSpPr txBox="1">
              <a:spLocks noChangeArrowheads="1"/>
            </p:cNvSpPr>
            <p:nvPr/>
          </p:nvSpPr>
          <p:spPr bwMode="auto">
            <a:xfrm>
              <a:off x="4114800" y="3733800"/>
              <a:ext cx="1965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Name plate Part# 513829</a:t>
              </a:r>
            </a:p>
          </p:txBody>
        </p:sp>
        <p:sp>
          <p:nvSpPr>
            <p:cNvPr id="20494" name="Line 31"/>
            <p:cNvSpPr>
              <a:spLocks noChangeShapeType="1"/>
            </p:cNvSpPr>
            <p:nvPr/>
          </p:nvSpPr>
          <p:spPr bwMode="auto">
            <a:xfrm flipH="1">
              <a:off x="3048000" y="3886200"/>
              <a:ext cx="1143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5" name="Text Box 32"/>
            <p:cNvSpPr txBox="1">
              <a:spLocks noChangeArrowheads="1"/>
            </p:cNvSpPr>
            <p:nvPr/>
          </p:nvSpPr>
          <p:spPr bwMode="auto">
            <a:xfrm>
              <a:off x="4114800" y="4572000"/>
              <a:ext cx="3162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Contact block Part# 513650 Qty needed 2</a:t>
              </a:r>
            </a:p>
          </p:txBody>
        </p:sp>
        <p:sp>
          <p:nvSpPr>
            <p:cNvPr id="20496" name="Oval 33"/>
            <p:cNvSpPr>
              <a:spLocks noChangeArrowheads="1"/>
            </p:cNvSpPr>
            <p:nvPr/>
          </p:nvSpPr>
          <p:spPr bwMode="auto">
            <a:xfrm>
              <a:off x="8001000" y="2895600"/>
              <a:ext cx="533400" cy="533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0497" name="Line 34"/>
            <p:cNvSpPr>
              <a:spLocks noChangeShapeType="1"/>
            </p:cNvSpPr>
            <p:nvPr/>
          </p:nvSpPr>
          <p:spPr bwMode="auto">
            <a:xfrm flipH="1">
              <a:off x="7315200" y="3200400"/>
              <a:ext cx="6858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Rectangle 35"/>
            <p:cNvSpPr>
              <a:spLocks noChangeArrowheads="1"/>
            </p:cNvSpPr>
            <p:nvPr/>
          </p:nvSpPr>
          <p:spPr bwMode="auto">
            <a:xfrm>
              <a:off x="2362200" y="3505200"/>
              <a:ext cx="4876800" cy="1752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0499" name="Rectangle 36"/>
            <p:cNvSpPr>
              <a:spLocks noChangeArrowheads="1"/>
            </p:cNvSpPr>
            <p:nvPr/>
          </p:nvSpPr>
          <p:spPr bwMode="auto">
            <a:xfrm>
              <a:off x="2362200" y="5334000"/>
              <a:ext cx="4876800" cy="1295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0500" name="Rectangle 37"/>
            <p:cNvSpPr>
              <a:spLocks noChangeArrowheads="1"/>
            </p:cNvSpPr>
            <p:nvPr/>
          </p:nvSpPr>
          <p:spPr bwMode="auto">
            <a:xfrm>
              <a:off x="2362200" y="1752600"/>
              <a:ext cx="4876800" cy="15240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0501" name="Text Box 38"/>
            <p:cNvSpPr txBox="1">
              <a:spLocks noChangeArrowheads="1"/>
            </p:cNvSpPr>
            <p:nvPr/>
          </p:nvSpPr>
          <p:spPr bwMode="auto">
            <a:xfrm>
              <a:off x="4110038" y="5334000"/>
              <a:ext cx="1965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Name plate Part# 513748</a:t>
              </a:r>
            </a:p>
          </p:txBody>
        </p:sp>
        <p:sp>
          <p:nvSpPr>
            <p:cNvPr id="20502" name="Line 39"/>
            <p:cNvSpPr>
              <a:spLocks noChangeShapeType="1"/>
            </p:cNvSpPr>
            <p:nvPr/>
          </p:nvSpPr>
          <p:spPr bwMode="auto">
            <a:xfrm flipH="1">
              <a:off x="3352800" y="5486400"/>
              <a:ext cx="762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3" name="Text Box 40"/>
            <p:cNvSpPr txBox="1">
              <a:spLocks noChangeArrowheads="1"/>
            </p:cNvSpPr>
            <p:nvPr/>
          </p:nvSpPr>
          <p:spPr bwMode="auto">
            <a:xfrm>
              <a:off x="4114800" y="5562600"/>
              <a:ext cx="2474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Name plate holder Part# 513676</a:t>
              </a:r>
            </a:p>
          </p:txBody>
        </p:sp>
        <p:sp>
          <p:nvSpPr>
            <p:cNvPr id="20504" name="Line 41"/>
            <p:cNvSpPr>
              <a:spLocks noChangeShapeType="1"/>
            </p:cNvSpPr>
            <p:nvPr/>
          </p:nvSpPr>
          <p:spPr bwMode="auto">
            <a:xfrm flipH="1">
              <a:off x="3505200" y="5715000"/>
              <a:ext cx="685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5" name="Text Box 42"/>
            <p:cNvSpPr txBox="1">
              <a:spLocks noChangeArrowheads="1"/>
            </p:cNvSpPr>
            <p:nvPr/>
          </p:nvSpPr>
          <p:spPr bwMode="auto">
            <a:xfrm>
              <a:off x="4114800" y="5791200"/>
              <a:ext cx="1806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Oper. PB Part# 513781</a:t>
              </a:r>
            </a:p>
          </p:txBody>
        </p:sp>
        <p:sp>
          <p:nvSpPr>
            <p:cNvPr id="20506" name="Line 43"/>
            <p:cNvSpPr>
              <a:spLocks noChangeShapeType="1"/>
            </p:cNvSpPr>
            <p:nvPr/>
          </p:nvSpPr>
          <p:spPr bwMode="auto">
            <a:xfrm flipH="1">
              <a:off x="3733800" y="5943600"/>
              <a:ext cx="4572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7" name="Text Box 44"/>
            <p:cNvSpPr txBox="1">
              <a:spLocks noChangeArrowheads="1"/>
            </p:cNvSpPr>
            <p:nvPr/>
          </p:nvSpPr>
          <p:spPr bwMode="auto">
            <a:xfrm>
              <a:off x="4114800" y="6019800"/>
              <a:ext cx="1528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Light Part# 513606</a:t>
              </a:r>
            </a:p>
          </p:txBody>
        </p:sp>
        <p:sp>
          <p:nvSpPr>
            <p:cNvPr id="20508" name="Text Box 45"/>
            <p:cNvSpPr txBox="1">
              <a:spLocks noChangeArrowheads="1"/>
            </p:cNvSpPr>
            <p:nvPr/>
          </p:nvSpPr>
          <p:spPr bwMode="auto">
            <a:xfrm>
              <a:off x="4114800" y="6248400"/>
              <a:ext cx="3162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Contact block Part# 513650 Qty needed 1</a:t>
              </a:r>
            </a:p>
          </p:txBody>
        </p:sp>
        <p:sp>
          <p:nvSpPr>
            <p:cNvPr id="20509" name="Oval 46"/>
            <p:cNvSpPr>
              <a:spLocks noChangeArrowheads="1"/>
            </p:cNvSpPr>
            <p:nvPr/>
          </p:nvSpPr>
          <p:spPr bwMode="auto">
            <a:xfrm>
              <a:off x="7620000" y="3429000"/>
              <a:ext cx="533400" cy="533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0510" name="Line 47"/>
            <p:cNvSpPr>
              <a:spLocks noChangeShapeType="1"/>
            </p:cNvSpPr>
            <p:nvPr/>
          </p:nvSpPr>
          <p:spPr bwMode="auto">
            <a:xfrm flipH="1">
              <a:off x="7315200" y="3886200"/>
              <a:ext cx="762000" cy="1371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1" name="Text Box 48"/>
            <p:cNvSpPr txBox="1">
              <a:spLocks noChangeArrowheads="1"/>
            </p:cNvSpPr>
            <p:nvPr/>
          </p:nvSpPr>
          <p:spPr bwMode="auto">
            <a:xfrm>
              <a:off x="3757613" y="1862138"/>
              <a:ext cx="1965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Name plate Part# 513973</a:t>
              </a:r>
            </a:p>
          </p:txBody>
        </p:sp>
        <p:sp>
          <p:nvSpPr>
            <p:cNvPr id="20512" name="Line 49"/>
            <p:cNvSpPr>
              <a:spLocks noChangeShapeType="1"/>
            </p:cNvSpPr>
            <p:nvPr/>
          </p:nvSpPr>
          <p:spPr bwMode="auto">
            <a:xfrm flipH="1">
              <a:off x="3276600" y="1981200"/>
              <a:ext cx="533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3" name="Text Box 50"/>
            <p:cNvSpPr txBox="1">
              <a:spLocks noChangeArrowheads="1"/>
            </p:cNvSpPr>
            <p:nvPr/>
          </p:nvSpPr>
          <p:spPr bwMode="auto">
            <a:xfrm>
              <a:off x="3733800" y="2133600"/>
              <a:ext cx="1763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Oper PB Part# 513607</a:t>
              </a:r>
            </a:p>
          </p:txBody>
        </p:sp>
        <p:sp>
          <p:nvSpPr>
            <p:cNvPr id="20514" name="Line 51"/>
            <p:cNvSpPr>
              <a:spLocks noChangeShapeType="1"/>
            </p:cNvSpPr>
            <p:nvPr/>
          </p:nvSpPr>
          <p:spPr bwMode="auto">
            <a:xfrm flipH="1" flipV="1">
              <a:off x="3200400" y="2209800"/>
              <a:ext cx="5334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5" name="Text Box 52"/>
            <p:cNvSpPr txBox="1">
              <a:spLocks noChangeArrowheads="1"/>
            </p:cNvSpPr>
            <p:nvPr/>
          </p:nvSpPr>
          <p:spPr bwMode="auto">
            <a:xfrm>
              <a:off x="3733800" y="2438400"/>
              <a:ext cx="2160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Cap engraved Part# 513608</a:t>
              </a:r>
            </a:p>
          </p:txBody>
        </p:sp>
        <p:sp>
          <p:nvSpPr>
            <p:cNvPr id="20516" name="Line 53"/>
            <p:cNvSpPr>
              <a:spLocks noChangeShapeType="1"/>
            </p:cNvSpPr>
            <p:nvPr/>
          </p:nvSpPr>
          <p:spPr bwMode="auto">
            <a:xfrm flipH="1">
              <a:off x="3429000" y="2590800"/>
              <a:ext cx="304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17" name="Text Box 54"/>
            <p:cNvSpPr txBox="1">
              <a:spLocks noChangeArrowheads="1"/>
            </p:cNvSpPr>
            <p:nvPr/>
          </p:nvSpPr>
          <p:spPr bwMode="auto">
            <a:xfrm>
              <a:off x="3733800" y="2743200"/>
              <a:ext cx="2162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Contact block Part# 513739</a:t>
              </a:r>
            </a:p>
          </p:txBody>
        </p:sp>
        <p:pic>
          <p:nvPicPr>
            <p:cNvPr id="20518" name="Picture 40"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9" name="Text Box 7">
              <a:hlinkClick r:id="rId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20520" name="Text Box 6">
              <a:hlinkClick r:id="rId9"/>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133600" y="304800"/>
            <a:ext cx="7010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mtClean="0"/>
              <a:t>Navigating the </a:t>
            </a:r>
            <a:br>
              <a:rPr lang="en-US" altLang="en-US" smtClean="0"/>
            </a:br>
            <a:r>
              <a:rPr lang="en-US" altLang="en-US" smtClean="0"/>
              <a:t>Quick Reference Parts Guide</a:t>
            </a:r>
          </a:p>
        </p:txBody>
      </p:sp>
      <p:sp>
        <p:nvSpPr>
          <p:cNvPr id="3075" name="Rectangle 3"/>
          <p:cNvSpPr>
            <a:spLocks noGrp="1" noChangeArrowheads="1"/>
          </p:cNvSpPr>
          <p:nvPr>
            <p:ph type="body" idx="1"/>
          </p:nvPr>
        </p:nvSpPr>
        <p:spPr bwMode="auto">
          <a:xfrm>
            <a:off x="2133600" y="1828800"/>
            <a:ext cx="7010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t>The next screen is the Main Menu, which has buttons to reach each category that this parts guide uses. </a:t>
            </a:r>
          </a:p>
          <a:p>
            <a:pPr eaLnBrk="1" hangingPunct="1"/>
            <a:r>
              <a:rPr lang="en-US" altLang="en-US" sz="1800" smtClean="0"/>
              <a:t>Each category may be further divided into different sections, each with their own button on the category’s main screen.</a:t>
            </a:r>
          </a:p>
          <a:p>
            <a:pPr eaLnBrk="1" hangingPunct="1"/>
            <a:r>
              <a:rPr lang="en-US" altLang="en-US" sz="1800" smtClean="0"/>
              <a:t>From each screen, you can:</a:t>
            </a:r>
          </a:p>
          <a:p>
            <a:pPr lvl="1" eaLnBrk="1" hangingPunct="1"/>
            <a:r>
              <a:rPr lang="en-US" altLang="en-US" sz="1600" smtClean="0"/>
              <a:t>Return to the Main Menu</a:t>
            </a:r>
          </a:p>
          <a:p>
            <a:pPr lvl="1" eaLnBrk="1" hangingPunct="1"/>
            <a:r>
              <a:rPr lang="en-US" altLang="en-US" sz="1600" smtClean="0"/>
              <a:t>Return to the category’s main page</a:t>
            </a:r>
          </a:p>
          <a:p>
            <a:pPr lvl="1" eaLnBrk="1" hangingPunct="1"/>
            <a:r>
              <a:rPr lang="en-US" altLang="en-US" sz="1600" smtClean="0"/>
              <a:t>Go forward or backward one screen at a time within the category</a:t>
            </a:r>
          </a:p>
          <a:p>
            <a:pPr lvl="1" eaLnBrk="1" hangingPunct="1"/>
            <a:r>
              <a:rPr lang="en-US" altLang="en-US" sz="1600" smtClean="0"/>
              <a:t>Click a link to order the part on-line or via e-mail</a:t>
            </a:r>
          </a:p>
          <a:p>
            <a:pPr eaLnBrk="1" hangingPunct="1"/>
            <a:r>
              <a:rPr lang="en-US" altLang="en-US" sz="1800" smtClean="0"/>
              <a:t>In addition to using the buttons provided, you can manually scroll through the screens by clicking your left mouse button.</a:t>
            </a:r>
          </a:p>
          <a:p>
            <a:pPr eaLnBrk="1" hangingPunct="1"/>
            <a:endParaRPr lang="en-US" altLang="en-US" sz="1800" smtClean="0"/>
          </a:p>
        </p:txBody>
      </p:sp>
      <p:sp>
        <p:nvSpPr>
          <p:cNvPr id="3076" name="AutoShape 4">
            <a:hlinkClick r:id="rId3" action="ppaction://hlinksldjump" highlightClick="1"/>
          </p:cNvPr>
          <p:cNvSpPr>
            <a:spLocks noChangeArrowheads="1"/>
          </p:cNvSpPr>
          <p:nvPr/>
        </p:nvSpPr>
        <p:spPr bwMode="auto">
          <a:xfrm>
            <a:off x="152400" y="1752600"/>
            <a:ext cx="18288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000"/>
              <a:t>Choice Menu</a:t>
            </a:r>
          </a:p>
        </p:txBody>
      </p:sp>
      <p:sp>
        <p:nvSpPr>
          <p:cNvPr id="3077" name="AutoShape 5">
            <a:hlinkClick r:id="" action="ppaction://hlinkshowjump?jump=endshow" highlightClick="1"/>
          </p:cNvPr>
          <p:cNvSpPr>
            <a:spLocks noChangeArrowheads="1"/>
          </p:cNvSpPr>
          <p:nvPr/>
        </p:nvSpPr>
        <p:spPr bwMode="auto">
          <a:xfrm>
            <a:off x="533400" y="2514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3078" name="Rectangle 6"/>
          <p:cNvSpPr>
            <a:spLocks noChangeArrowheads="1"/>
          </p:cNvSpPr>
          <p:nvPr/>
        </p:nvSpPr>
        <p:spPr bwMode="auto">
          <a:xfrm>
            <a:off x="2438400" y="5181600"/>
            <a:ext cx="6172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en-US" altLang="en-US" b="0">
                <a:solidFill>
                  <a:srgbClr val="424243"/>
                </a:solidFill>
              </a:rPr>
              <a:t>To access a different program or file while leaving the Quick Reference Parts Guide open, hold the Alt button while pressing the Tab button on your keyboard.</a:t>
            </a:r>
          </a:p>
          <a:p>
            <a:pPr algn="l" eaLnBrk="1" hangingPunct="1"/>
            <a:endParaRPr lang="en-US" altLang="en-US" b="0">
              <a:solidFill>
                <a:srgbClr val="424243"/>
              </a:solidFill>
            </a:endParaRPr>
          </a:p>
          <a:p>
            <a:pPr algn="l" eaLnBrk="1" hangingPunct="1"/>
            <a:endParaRPr lang="en-US" altLang="en-US">
              <a:solidFill>
                <a:srgbClr val="424243"/>
              </a:solidFill>
            </a:endParaRPr>
          </a:p>
        </p:txBody>
      </p:sp>
      <p:sp>
        <p:nvSpPr>
          <p:cNvPr id="3079" name="AutoShape 7">
            <a:hlinkClick r:id="" action="ppaction://hlinkshowjump?jump=nextslide" highlightClick="1"/>
          </p:cNvPr>
          <p:cNvSpPr>
            <a:spLocks noChangeArrowheads="1"/>
          </p:cNvSpPr>
          <p:nvPr/>
        </p:nvSpPr>
        <p:spPr bwMode="auto">
          <a:xfrm>
            <a:off x="152400" y="3276600"/>
            <a:ext cx="1752600" cy="15763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How to get</a:t>
            </a:r>
          </a:p>
          <a:p>
            <a:pPr eaLnBrk="1" hangingPunct="1"/>
            <a:r>
              <a:rPr lang="en-US" altLang="en-US"/>
              <a:t>To the </a:t>
            </a:r>
          </a:p>
          <a:p>
            <a:pPr eaLnBrk="1" hangingPunct="1"/>
            <a:r>
              <a:rPr lang="en-US" altLang="en-US"/>
              <a:t>eStore</a:t>
            </a:r>
          </a:p>
        </p:txBody>
      </p:sp>
      <p:pic>
        <p:nvPicPr>
          <p:cNvPr id="3080" name="Picture 8"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sp>
        <p:nvSpPr>
          <p:cNvPr id="3082"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91600" cy="6400800"/>
            <a:chOff x="152400" y="152400"/>
            <a:chExt cx="8991600" cy="6400800"/>
          </a:xfrm>
        </p:grpSpPr>
        <p:sp>
          <p:nvSpPr>
            <p:cNvPr id="21506" name="Text Box 2"/>
            <p:cNvSpPr txBox="1">
              <a:spLocks noChangeArrowheads="1"/>
            </p:cNvSpPr>
            <p:nvPr/>
          </p:nvSpPr>
          <p:spPr bwMode="auto">
            <a:xfrm>
              <a:off x="4546600" y="609600"/>
              <a:ext cx="2505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Servo 240 volts </a:t>
              </a:r>
            </a:p>
          </p:txBody>
        </p:sp>
        <p:sp>
          <p:nvSpPr>
            <p:cNvPr id="21507"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21508" name="AutoShape 4">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1509" name="AutoShape 5">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21510" name="AutoShape 8">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21511" name="Picture 34" descr="inside-console-servo-lef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4068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36"/>
            <p:cNvSpPr txBox="1">
              <a:spLocks noChangeArrowheads="1"/>
            </p:cNvSpPr>
            <p:nvPr/>
          </p:nvSpPr>
          <p:spPr bwMode="auto">
            <a:xfrm>
              <a:off x="6629400" y="1752600"/>
              <a:ext cx="2227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Circuit breaker Part# 516380</a:t>
              </a:r>
            </a:p>
          </p:txBody>
        </p:sp>
        <p:sp>
          <p:nvSpPr>
            <p:cNvPr id="21513" name="Line 37"/>
            <p:cNvSpPr>
              <a:spLocks noChangeShapeType="1"/>
            </p:cNvSpPr>
            <p:nvPr/>
          </p:nvSpPr>
          <p:spPr bwMode="auto">
            <a:xfrm flipH="1">
              <a:off x="3276600" y="1905000"/>
              <a:ext cx="3352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4" name="Line 38"/>
            <p:cNvSpPr>
              <a:spLocks noChangeShapeType="1"/>
            </p:cNvSpPr>
            <p:nvPr/>
          </p:nvSpPr>
          <p:spPr bwMode="auto">
            <a:xfrm>
              <a:off x="3276600" y="1905000"/>
              <a:ext cx="0"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5" name="Text Box 39"/>
            <p:cNvSpPr txBox="1">
              <a:spLocks noChangeArrowheads="1"/>
            </p:cNvSpPr>
            <p:nvPr/>
          </p:nvSpPr>
          <p:spPr bwMode="auto">
            <a:xfrm>
              <a:off x="6629400" y="2057400"/>
              <a:ext cx="200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Safety relay Part# 519709</a:t>
              </a:r>
            </a:p>
          </p:txBody>
        </p:sp>
        <p:sp>
          <p:nvSpPr>
            <p:cNvPr id="21516" name="Line 40"/>
            <p:cNvSpPr>
              <a:spLocks noChangeShapeType="1"/>
            </p:cNvSpPr>
            <p:nvPr/>
          </p:nvSpPr>
          <p:spPr bwMode="auto">
            <a:xfrm flipH="1">
              <a:off x="4038600" y="2209800"/>
              <a:ext cx="2590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7" name="Line 41"/>
            <p:cNvSpPr>
              <a:spLocks noChangeShapeType="1"/>
            </p:cNvSpPr>
            <p:nvPr/>
          </p:nvSpPr>
          <p:spPr bwMode="auto">
            <a:xfrm>
              <a:off x="4038600" y="2209800"/>
              <a:ext cx="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8" name="Text Box 42"/>
            <p:cNvSpPr txBox="1">
              <a:spLocks noChangeArrowheads="1"/>
            </p:cNvSpPr>
            <p:nvPr/>
          </p:nvSpPr>
          <p:spPr bwMode="auto">
            <a:xfrm>
              <a:off x="6629400" y="2362200"/>
              <a:ext cx="1855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SPC Card Part# 194634</a:t>
              </a:r>
            </a:p>
          </p:txBody>
        </p:sp>
        <p:sp>
          <p:nvSpPr>
            <p:cNvPr id="21519" name="Line 43"/>
            <p:cNvSpPr>
              <a:spLocks noChangeShapeType="1"/>
            </p:cNvSpPr>
            <p:nvPr/>
          </p:nvSpPr>
          <p:spPr bwMode="auto">
            <a:xfrm flipH="1">
              <a:off x="4876800" y="2514600"/>
              <a:ext cx="1752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0" name="Line 44"/>
            <p:cNvSpPr>
              <a:spLocks noChangeShapeType="1"/>
            </p:cNvSpPr>
            <p:nvPr/>
          </p:nvSpPr>
          <p:spPr bwMode="auto">
            <a:xfrm>
              <a:off x="4876800" y="2514600"/>
              <a:ext cx="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1" name="Text Box 45"/>
            <p:cNvSpPr txBox="1">
              <a:spLocks noChangeArrowheads="1"/>
            </p:cNvSpPr>
            <p:nvPr/>
          </p:nvSpPr>
          <p:spPr bwMode="auto">
            <a:xfrm>
              <a:off x="6629400" y="4114800"/>
              <a:ext cx="1957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SPSU Card Part# 194636</a:t>
              </a:r>
            </a:p>
          </p:txBody>
        </p:sp>
        <p:sp>
          <p:nvSpPr>
            <p:cNvPr id="21522" name="Line 46"/>
            <p:cNvSpPr>
              <a:spLocks noChangeShapeType="1"/>
            </p:cNvSpPr>
            <p:nvPr/>
          </p:nvSpPr>
          <p:spPr bwMode="auto">
            <a:xfrm flipH="1">
              <a:off x="4648200" y="4267200"/>
              <a:ext cx="1981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3" name="Line 47"/>
            <p:cNvSpPr>
              <a:spLocks noChangeShapeType="1"/>
            </p:cNvSpPr>
            <p:nvPr/>
          </p:nvSpPr>
          <p:spPr bwMode="auto">
            <a:xfrm>
              <a:off x="4648200" y="4267200"/>
              <a:ext cx="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4" name="Text Box 48"/>
            <p:cNvSpPr txBox="1">
              <a:spLocks noChangeArrowheads="1"/>
            </p:cNvSpPr>
            <p:nvPr/>
          </p:nvSpPr>
          <p:spPr bwMode="auto">
            <a:xfrm>
              <a:off x="6653213" y="4953000"/>
              <a:ext cx="2490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Receptacle duplex Part# 511589</a:t>
              </a:r>
            </a:p>
          </p:txBody>
        </p:sp>
        <p:sp>
          <p:nvSpPr>
            <p:cNvPr id="21525" name="Line 49"/>
            <p:cNvSpPr>
              <a:spLocks noChangeShapeType="1"/>
            </p:cNvSpPr>
            <p:nvPr/>
          </p:nvSpPr>
          <p:spPr bwMode="auto">
            <a:xfrm flipH="1">
              <a:off x="4114800" y="5105400"/>
              <a:ext cx="2514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6" name="Line 50"/>
            <p:cNvSpPr>
              <a:spLocks noChangeShapeType="1"/>
            </p:cNvSpPr>
            <p:nvPr/>
          </p:nvSpPr>
          <p:spPr bwMode="auto">
            <a:xfrm flipH="1" flipV="1">
              <a:off x="3429000" y="4495800"/>
              <a:ext cx="6858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7" name="Line 51"/>
            <p:cNvSpPr>
              <a:spLocks noChangeShapeType="1"/>
            </p:cNvSpPr>
            <p:nvPr/>
          </p:nvSpPr>
          <p:spPr bwMode="auto">
            <a:xfrm flipH="1">
              <a:off x="3429000" y="5105400"/>
              <a:ext cx="6858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1528" name="Picture 26"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Text Box 7">
              <a:hlinkClick r:id="rId5"/>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21530" name="Text Box 6">
              <a:hlinkClick r:id="rId6"/>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6946900" cy="6019800"/>
            <a:chOff x="152400" y="152400"/>
            <a:chExt cx="6946900" cy="6019800"/>
          </a:xfrm>
        </p:grpSpPr>
        <p:sp>
          <p:nvSpPr>
            <p:cNvPr id="22530" name="Text Box 2"/>
            <p:cNvSpPr txBox="1">
              <a:spLocks noChangeArrowheads="1"/>
            </p:cNvSpPr>
            <p:nvPr/>
          </p:nvSpPr>
          <p:spPr bwMode="auto">
            <a:xfrm>
              <a:off x="4589463" y="609600"/>
              <a:ext cx="2420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Servo 240 volts</a:t>
              </a:r>
            </a:p>
          </p:txBody>
        </p:sp>
        <p:sp>
          <p:nvSpPr>
            <p:cNvPr id="22531"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22532" name="AutoShape 4">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2533" name="AutoShape 5">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22534" name="AutoShape 8">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22535" name="Picture 9" descr="power-supp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275" y="2133600"/>
              <a:ext cx="24225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0"/>
            <p:cNvSpPr txBox="1">
              <a:spLocks noChangeArrowheads="1"/>
            </p:cNvSpPr>
            <p:nvPr/>
          </p:nvSpPr>
          <p:spPr bwMode="auto">
            <a:xfrm>
              <a:off x="4953000" y="3505200"/>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Fuse holder Part# 516349</a:t>
              </a:r>
            </a:p>
          </p:txBody>
        </p:sp>
        <p:sp>
          <p:nvSpPr>
            <p:cNvPr id="22537" name="Line 11"/>
            <p:cNvSpPr>
              <a:spLocks noChangeShapeType="1"/>
            </p:cNvSpPr>
            <p:nvPr/>
          </p:nvSpPr>
          <p:spPr bwMode="auto">
            <a:xfrm flipH="1">
              <a:off x="4343400" y="36576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Text Box 12"/>
            <p:cNvSpPr txBox="1">
              <a:spLocks noChangeArrowheads="1"/>
            </p:cNvSpPr>
            <p:nvPr/>
          </p:nvSpPr>
          <p:spPr bwMode="auto">
            <a:xfrm>
              <a:off x="4953000" y="3810000"/>
              <a:ext cx="1509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Fuse Part# 516396</a:t>
              </a:r>
            </a:p>
          </p:txBody>
        </p:sp>
        <p:sp>
          <p:nvSpPr>
            <p:cNvPr id="22539" name="Text Box 13"/>
            <p:cNvSpPr txBox="1">
              <a:spLocks noChangeArrowheads="1"/>
            </p:cNvSpPr>
            <p:nvPr/>
          </p:nvSpPr>
          <p:spPr bwMode="auto">
            <a:xfrm>
              <a:off x="4953000" y="4876800"/>
              <a:ext cx="2146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Power supply Part# 519779</a:t>
              </a:r>
            </a:p>
          </p:txBody>
        </p:sp>
        <p:sp>
          <p:nvSpPr>
            <p:cNvPr id="22540" name="Line 14"/>
            <p:cNvSpPr>
              <a:spLocks noChangeShapeType="1"/>
            </p:cNvSpPr>
            <p:nvPr/>
          </p:nvSpPr>
          <p:spPr bwMode="auto">
            <a:xfrm flipH="1">
              <a:off x="3962400" y="5029200"/>
              <a:ext cx="990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2541" name="Picture 15"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Text Box 7">
              <a:hlinkClick r:id="rId5"/>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22543" name="Text Box 6">
              <a:hlinkClick r:id="rId6"/>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7853363" cy="5929313"/>
            <a:chOff x="152400" y="152400"/>
            <a:chExt cx="7853363" cy="5929313"/>
          </a:xfrm>
        </p:grpSpPr>
        <p:sp>
          <p:nvSpPr>
            <p:cNvPr id="23554" name="Text Box 2"/>
            <p:cNvSpPr txBox="1">
              <a:spLocks noChangeArrowheads="1"/>
            </p:cNvSpPr>
            <p:nvPr/>
          </p:nvSpPr>
          <p:spPr bwMode="auto">
            <a:xfrm>
              <a:off x="4589463" y="609600"/>
              <a:ext cx="2420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Servo 240 volts</a:t>
              </a:r>
            </a:p>
          </p:txBody>
        </p:sp>
        <p:sp>
          <p:nvSpPr>
            <p:cNvPr id="23555"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23556" name="AutoShape 5">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23557" name="AutoShape 8">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23558" name="Picture 9" descr="key-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86200"/>
              <a:ext cx="3200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pc-tk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752600"/>
              <a:ext cx="27813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11"/>
            <p:cNvSpPr txBox="1">
              <a:spLocks noChangeArrowheads="1"/>
            </p:cNvSpPr>
            <p:nvPr/>
          </p:nvSpPr>
          <p:spPr bwMode="auto">
            <a:xfrm>
              <a:off x="5715000" y="1828800"/>
              <a:ext cx="2119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XP Computer Part# 504692</a:t>
              </a:r>
            </a:p>
          </p:txBody>
        </p:sp>
        <p:sp>
          <p:nvSpPr>
            <p:cNvPr id="23561" name="Line 12"/>
            <p:cNvSpPr>
              <a:spLocks noChangeShapeType="1"/>
            </p:cNvSpPr>
            <p:nvPr/>
          </p:nvSpPr>
          <p:spPr bwMode="auto">
            <a:xfrm flipH="1">
              <a:off x="5029200" y="1981200"/>
              <a:ext cx="685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2" name="Text Box 13"/>
            <p:cNvSpPr txBox="1">
              <a:spLocks noChangeArrowheads="1"/>
            </p:cNvSpPr>
            <p:nvPr/>
          </p:nvSpPr>
          <p:spPr bwMode="auto">
            <a:xfrm>
              <a:off x="5715000" y="4495800"/>
              <a:ext cx="2178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Flex keyboard Part# 504567</a:t>
              </a:r>
            </a:p>
          </p:txBody>
        </p:sp>
        <p:sp>
          <p:nvSpPr>
            <p:cNvPr id="23563" name="Line 14"/>
            <p:cNvSpPr>
              <a:spLocks noChangeShapeType="1"/>
            </p:cNvSpPr>
            <p:nvPr/>
          </p:nvSpPr>
          <p:spPr bwMode="auto">
            <a:xfrm flipH="1">
              <a:off x="5410200" y="4648200"/>
              <a:ext cx="304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Text Box 15"/>
            <p:cNvSpPr txBox="1">
              <a:spLocks noChangeArrowheads="1"/>
            </p:cNvSpPr>
            <p:nvPr/>
          </p:nvSpPr>
          <p:spPr bwMode="auto">
            <a:xfrm>
              <a:off x="5638800" y="5715000"/>
              <a:ext cx="236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17” Flat monitor Part# 504564 </a:t>
              </a:r>
            </a:p>
          </p:txBody>
        </p:sp>
        <p:sp>
          <p:nvSpPr>
            <p:cNvPr id="23565" name="Text Box 16"/>
            <p:cNvSpPr txBox="1">
              <a:spLocks noChangeArrowheads="1"/>
            </p:cNvSpPr>
            <p:nvPr/>
          </p:nvSpPr>
          <p:spPr bwMode="auto">
            <a:xfrm>
              <a:off x="2819400" y="5715000"/>
              <a:ext cx="234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Monitor Not Shown </a:t>
              </a:r>
            </a:p>
          </p:txBody>
        </p:sp>
        <p:pic>
          <p:nvPicPr>
            <p:cNvPr id="23566" name="Picture 16"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23568" name="Text Box 6">
              <a:hlinkClick r:id="rId7"/>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ransition advClick="0" advTm="60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91600" cy="6486525"/>
            <a:chOff x="152400" y="152400"/>
            <a:chExt cx="8991600" cy="6486525"/>
          </a:xfrm>
        </p:grpSpPr>
        <p:sp>
          <p:nvSpPr>
            <p:cNvPr id="24578" name="Text Box 2"/>
            <p:cNvSpPr txBox="1">
              <a:spLocks noChangeArrowheads="1"/>
            </p:cNvSpPr>
            <p:nvPr/>
          </p:nvSpPr>
          <p:spPr bwMode="auto">
            <a:xfrm>
              <a:off x="4254500" y="609600"/>
              <a:ext cx="3097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Non Servo 240 volts</a:t>
              </a:r>
            </a:p>
          </p:txBody>
        </p:sp>
        <p:sp>
          <p:nvSpPr>
            <p:cNvPr id="24579"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24580" name="AutoShape 6">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4581" name="AutoShape 7">
              <a:hlinkClick r:id="" action="ppaction://hlinkshowjump?jump=endshow" highlightClick="1"/>
            </p:cNvPr>
            <p:cNvSpPr>
              <a:spLocks noChangeArrowheads="1"/>
            </p:cNvSpPr>
            <p:nvPr/>
          </p:nvSpPr>
          <p:spPr bwMode="auto">
            <a:xfrm>
              <a:off x="533400" y="28956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pic>
          <p:nvPicPr>
            <p:cNvPr id="24582" name="Picture 8" descr="front-of-servo-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0"/>
            <p:cNvSpPr txBox="1">
              <a:spLocks noChangeArrowheads="1"/>
            </p:cNvSpPr>
            <p:nvPr/>
          </p:nvSpPr>
          <p:spPr bwMode="auto">
            <a:xfrm>
              <a:off x="3276600" y="3657600"/>
              <a:ext cx="1343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Under the cover</a:t>
              </a:r>
            </a:p>
          </p:txBody>
        </p:sp>
        <p:sp>
          <p:nvSpPr>
            <p:cNvPr id="24584" name="Text Box 11"/>
            <p:cNvSpPr txBox="1">
              <a:spLocks noChangeArrowheads="1"/>
            </p:cNvSpPr>
            <p:nvPr/>
          </p:nvSpPr>
          <p:spPr bwMode="auto">
            <a:xfrm>
              <a:off x="3352800" y="1828800"/>
              <a:ext cx="657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Cover </a:t>
              </a:r>
            </a:p>
          </p:txBody>
        </p:sp>
        <p:pic>
          <p:nvPicPr>
            <p:cNvPr id="24585" name="Picture 12" desc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6002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Oval 13"/>
            <p:cNvSpPr>
              <a:spLocks noChangeArrowheads="1"/>
            </p:cNvSpPr>
            <p:nvPr/>
          </p:nvSpPr>
          <p:spPr bwMode="auto">
            <a:xfrm>
              <a:off x="6858000" y="2667000"/>
              <a:ext cx="762000"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4587" name="Line 14"/>
            <p:cNvSpPr>
              <a:spLocks noChangeShapeType="1"/>
            </p:cNvSpPr>
            <p:nvPr/>
          </p:nvSpPr>
          <p:spPr bwMode="auto">
            <a:xfrm flipH="1">
              <a:off x="5029200" y="3200400"/>
              <a:ext cx="1905000" cy="1981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Line 15"/>
            <p:cNvSpPr>
              <a:spLocks noChangeShapeType="1"/>
            </p:cNvSpPr>
            <p:nvPr/>
          </p:nvSpPr>
          <p:spPr bwMode="auto">
            <a:xfrm flipH="1">
              <a:off x="5486400" y="2971800"/>
              <a:ext cx="13716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9" name="Text Box 32"/>
            <p:cNvSpPr txBox="1">
              <a:spLocks noChangeArrowheads="1"/>
            </p:cNvSpPr>
            <p:nvPr/>
          </p:nvSpPr>
          <p:spPr bwMode="auto">
            <a:xfrm>
              <a:off x="5945188" y="1524000"/>
              <a:ext cx="1492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Cover part# 42068</a:t>
              </a:r>
            </a:p>
          </p:txBody>
        </p:sp>
        <p:sp>
          <p:nvSpPr>
            <p:cNvPr id="24590" name="Line 33"/>
            <p:cNvSpPr>
              <a:spLocks noChangeShapeType="1"/>
            </p:cNvSpPr>
            <p:nvPr/>
          </p:nvSpPr>
          <p:spPr bwMode="auto">
            <a:xfrm flipH="1">
              <a:off x="5562600" y="1676400"/>
              <a:ext cx="4572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591" name="Picture 34" descr="non-servo-ca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114800"/>
              <a:ext cx="389096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Text Box 35"/>
            <p:cNvSpPr txBox="1">
              <a:spLocks noChangeArrowheads="1"/>
            </p:cNvSpPr>
            <p:nvPr/>
          </p:nvSpPr>
          <p:spPr bwMode="auto">
            <a:xfrm>
              <a:off x="6629400" y="5257800"/>
              <a:ext cx="2060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Control card Part# 194612</a:t>
              </a:r>
            </a:p>
          </p:txBody>
        </p:sp>
        <p:sp>
          <p:nvSpPr>
            <p:cNvPr id="24593" name="Line 36"/>
            <p:cNvSpPr>
              <a:spLocks noChangeShapeType="1"/>
            </p:cNvSpPr>
            <p:nvPr/>
          </p:nvSpPr>
          <p:spPr bwMode="auto">
            <a:xfrm flipH="1">
              <a:off x="6172200" y="5410200"/>
              <a:ext cx="457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4" name="Text Box 37"/>
            <p:cNvSpPr txBox="1">
              <a:spLocks noChangeArrowheads="1"/>
            </p:cNvSpPr>
            <p:nvPr/>
          </p:nvSpPr>
          <p:spPr bwMode="auto">
            <a:xfrm>
              <a:off x="5562600" y="6248400"/>
              <a:ext cx="2854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JSM2 motor driver card Part# 194610</a:t>
              </a:r>
            </a:p>
          </p:txBody>
        </p:sp>
        <p:sp>
          <p:nvSpPr>
            <p:cNvPr id="24595" name="Line 38"/>
            <p:cNvSpPr>
              <a:spLocks noChangeShapeType="1"/>
            </p:cNvSpPr>
            <p:nvPr/>
          </p:nvSpPr>
          <p:spPr bwMode="auto">
            <a:xfrm flipH="1" flipV="1">
              <a:off x="5029200" y="6248400"/>
              <a:ext cx="5334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596" name="Picture 22"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7" name="Text Box 6">
              <a:hlinkClick r:id="rId7"/>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sp>
          <p:nvSpPr>
            <p:cNvPr id="24598" name="Text Box 7">
              <a:hlinkClick r:id="rId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780463" cy="5913438"/>
            <a:chOff x="152400" y="152400"/>
            <a:chExt cx="8780463" cy="5913438"/>
          </a:xfrm>
        </p:grpSpPr>
        <p:sp>
          <p:nvSpPr>
            <p:cNvPr id="25602" name="AutoShape 3">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25603" name="AutoShape 4">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5604" name="AutoShape 5">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25605" name="AutoShape 8">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5606" name="Rectangle 16"/>
            <p:cNvSpPr>
              <a:spLocks noChangeArrowheads="1"/>
            </p:cNvSpPr>
            <p:nvPr/>
          </p:nvSpPr>
          <p:spPr bwMode="auto">
            <a:xfrm>
              <a:off x="3429000" y="609600"/>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Non Servo 240 volts</a:t>
              </a:r>
            </a:p>
          </p:txBody>
        </p:sp>
        <p:pic>
          <p:nvPicPr>
            <p:cNvPr id="25607" name="Picture 17" descr="non-servo-dis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05000"/>
              <a:ext cx="45148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18"/>
            <p:cNvSpPr txBox="1">
              <a:spLocks noChangeArrowheads="1"/>
            </p:cNvSpPr>
            <p:nvPr/>
          </p:nvSpPr>
          <p:spPr bwMode="auto">
            <a:xfrm>
              <a:off x="6705600" y="4724400"/>
              <a:ext cx="2227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Circuit breaker Part# 194611</a:t>
              </a:r>
            </a:p>
          </p:txBody>
        </p:sp>
        <p:sp>
          <p:nvSpPr>
            <p:cNvPr id="25609" name="Line 19"/>
            <p:cNvSpPr>
              <a:spLocks noChangeShapeType="1"/>
            </p:cNvSpPr>
            <p:nvPr/>
          </p:nvSpPr>
          <p:spPr bwMode="auto">
            <a:xfrm flipH="1" flipV="1">
              <a:off x="6400800" y="3581400"/>
              <a:ext cx="304800"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0" name="Line 20"/>
            <p:cNvSpPr>
              <a:spLocks noChangeShapeType="1"/>
            </p:cNvSpPr>
            <p:nvPr/>
          </p:nvSpPr>
          <p:spPr bwMode="auto">
            <a:xfrm flipH="1" flipV="1">
              <a:off x="5638800" y="3657600"/>
              <a:ext cx="1066800" cy="1143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1" name="Text Box 21"/>
            <p:cNvSpPr txBox="1">
              <a:spLocks noChangeArrowheads="1"/>
            </p:cNvSpPr>
            <p:nvPr/>
          </p:nvSpPr>
          <p:spPr bwMode="auto">
            <a:xfrm>
              <a:off x="5100638" y="5214938"/>
              <a:ext cx="2490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JPDA display card Part# 194609</a:t>
              </a:r>
            </a:p>
          </p:txBody>
        </p:sp>
        <p:sp>
          <p:nvSpPr>
            <p:cNvPr id="25612" name="Line 22"/>
            <p:cNvSpPr>
              <a:spLocks noChangeShapeType="1"/>
            </p:cNvSpPr>
            <p:nvPr/>
          </p:nvSpPr>
          <p:spPr bwMode="auto">
            <a:xfrm flipH="1" flipV="1">
              <a:off x="5638800" y="4953000"/>
              <a:ext cx="1524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3" name="Text Box 23"/>
            <p:cNvSpPr txBox="1">
              <a:spLocks noChangeArrowheads="1"/>
            </p:cNvSpPr>
            <p:nvPr/>
          </p:nvSpPr>
          <p:spPr bwMode="auto">
            <a:xfrm>
              <a:off x="2949575" y="5748338"/>
              <a:ext cx="19097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Plexi shield Part# 42076</a:t>
              </a:r>
            </a:p>
          </p:txBody>
        </p:sp>
        <p:sp>
          <p:nvSpPr>
            <p:cNvPr id="25614" name="Line 24"/>
            <p:cNvSpPr>
              <a:spLocks noChangeShapeType="1"/>
            </p:cNvSpPr>
            <p:nvPr/>
          </p:nvSpPr>
          <p:spPr bwMode="auto">
            <a:xfrm flipV="1">
              <a:off x="3352800" y="5257800"/>
              <a:ext cx="2286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5615" name="Picture 17"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Text Box 6">
              <a:hlinkClick r:id="rId5"/>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sp>
          <p:nvSpPr>
            <p:cNvPr id="25617"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91600" cy="5913438"/>
            <a:chOff x="152400" y="152400"/>
            <a:chExt cx="8991600" cy="5913438"/>
          </a:xfrm>
        </p:grpSpPr>
        <p:sp>
          <p:nvSpPr>
            <p:cNvPr id="26626" name="AutoShape 2">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26627" name="AutoShape 3">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6628" name="AutoShape 4">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26629" name="AutoShape 7">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6630" name="Rectangle 8"/>
            <p:cNvSpPr>
              <a:spLocks noChangeArrowheads="1"/>
            </p:cNvSpPr>
            <p:nvPr/>
          </p:nvSpPr>
          <p:spPr bwMode="auto">
            <a:xfrm>
              <a:off x="3429000" y="609600"/>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Non Servo 240 volts</a:t>
              </a:r>
            </a:p>
          </p:txBody>
        </p:sp>
        <p:pic>
          <p:nvPicPr>
            <p:cNvPr id="26631" name="Picture 9" descr="non-servo-cable-ru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438400"/>
              <a:ext cx="459105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10"/>
            <p:cNvSpPr txBox="1">
              <a:spLocks noChangeArrowheads="1"/>
            </p:cNvSpPr>
            <p:nvPr/>
          </p:nvSpPr>
          <p:spPr bwMode="auto">
            <a:xfrm>
              <a:off x="6840538" y="5562600"/>
              <a:ext cx="2303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Part# 508769</a:t>
              </a:r>
            </a:p>
          </p:txBody>
        </p:sp>
        <p:sp>
          <p:nvSpPr>
            <p:cNvPr id="26633" name="Line 11"/>
            <p:cNvSpPr>
              <a:spLocks noChangeShapeType="1"/>
            </p:cNvSpPr>
            <p:nvPr/>
          </p:nvSpPr>
          <p:spPr bwMode="auto">
            <a:xfrm flipH="1" flipV="1">
              <a:off x="7543800" y="4876800"/>
              <a:ext cx="4572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4" name="Text Box 12"/>
            <p:cNvSpPr txBox="1">
              <a:spLocks noChangeArrowheads="1"/>
            </p:cNvSpPr>
            <p:nvPr/>
          </p:nvSpPr>
          <p:spPr bwMode="auto">
            <a:xfrm>
              <a:off x="5334000" y="5257800"/>
              <a:ext cx="2303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Part# 508762</a:t>
              </a:r>
            </a:p>
          </p:txBody>
        </p:sp>
        <p:sp>
          <p:nvSpPr>
            <p:cNvPr id="26635" name="Line 13"/>
            <p:cNvSpPr>
              <a:spLocks noChangeShapeType="1"/>
            </p:cNvSpPr>
            <p:nvPr/>
          </p:nvSpPr>
          <p:spPr bwMode="auto">
            <a:xfrm flipV="1">
              <a:off x="6400800" y="4572000"/>
              <a:ext cx="6096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6" name="Text Box 14"/>
            <p:cNvSpPr txBox="1">
              <a:spLocks noChangeArrowheads="1"/>
            </p:cNvSpPr>
            <p:nvPr/>
          </p:nvSpPr>
          <p:spPr bwMode="auto">
            <a:xfrm>
              <a:off x="2133600" y="2057400"/>
              <a:ext cx="2303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Part# 508767</a:t>
              </a:r>
            </a:p>
          </p:txBody>
        </p:sp>
        <p:sp>
          <p:nvSpPr>
            <p:cNvPr id="26637" name="Line 15"/>
            <p:cNvSpPr>
              <a:spLocks noChangeShapeType="1"/>
            </p:cNvSpPr>
            <p:nvPr/>
          </p:nvSpPr>
          <p:spPr bwMode="auto">
            <a:xfrm>
              <a:off x="2590800" y="2286000"/>
              <a:ext cx="990600"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8" name="Text Box 16"/>
            <p:cNvSpPr txBox="1">
              <a:spLocks noChangeArrowheads="1"/>
            </p:cNvSpPr>
            <p:nvPr/>
          </p:nvSpPr>
          <p:spPr bwMode="auto">
            <a:xfrm>
              <a:off x="2068513" y="5214938"/>
              <a:ext cx="23034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Part# 508766</a:t>
              </a:r>
            </a:p>
          </p:txBody>
        </p:sp>
        <p:sp>
          <p:nvSpPr>
            <p:cNvPr id="26639" name="Line 17"/>
            <p:cNvSpPr>
              <a:spLocks noChangeShapeType="1"/>
            </p:cNvSpPr>
            <p:nvPr/>
          </p:nvSpPr>
          <p:spPr bwMode="auto">
            <a:xfrm flipV="1">
              <a:off x="2590800" y="4572000"/>
              <a:ext cx="9906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0" name="Text Box 18"/>
            <p:cNvSpPr txBox="1">
              <a:spLocks noChangeArrowheads="1"/>
            </p:cNvSpPr>
            <p:nvPr/>
          </p:nvSpPr>
          <p:spPr bwMode="auto">
            <a:xfrm>
              <a:off x="3516313" y="5748338"/>
              <a:ext cx="23034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assemble Part# 508768</a:t>
              </a:r>
            </a:p>
          </p:txBody>
        </p:sp>
        <p:sp>
          <p:nvSpPr>
            <p:cNvPr id="26641" name="Line 19"/>
            <p:cNvSpPr>
              <a:spLocks noChangeShapeType="1"/>
            </p:cNvSpPr>
            <p:nvPr/>
          </p:nvSpPr>
          <p:spPr bwMode="auto">
            <a:xfrm flipV="1">
              <a:off x="4267200" y="5105400"/>
              <a:ext cx="6858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2" name="Text Box 20"/>
            <p:cNvSpPr txBox="1">
              <a:spLocks noChangeArrowheads="1"/>
            </p:cNvSpPr>
            <p:nvPr/>
          </p:nvSpPr>
          <p:spPr bwMode="auto">
            <a:xfrm>
              <a:off x="6553200" y="2362200"/>
              <a:ext cx="2303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Part# 508773</a:t>
              </a:r>
            </a:p>
          </p:txBody>
        </p:sp>
        <p:sp>
          <p:nvSpPr>
            <p:cNvPr id="26643" name="Line 21"/>
            <p:cNvSpPr>
              <a:spLocks noChangeShapeType="1"/>
            </p:cNvSpPr>
            <p:nvPr/>
          </p:nvSpPr>
          <p:spPr bwMode="auto">
            <a:xfrm flipH="1">
              <a:off x="5410200" y="2590800"/>
              <a:ext cx="144780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4" name="Text Box 22"/>
            <p:cNvSpPr txBox="1">
              <a:spLocks noChangeArrowheads="1"/>
            </p:cNvSpPr>
            <p:nvPr/>
          </p:nvSpPr>
          <p:spPr bwMode="auto">
            <a:xfrm>
              <a:off x="4495800" y="2057400"/>
              <a:ext cx="2303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Part# 508763</a:t>
              </a:r>
            </a:p>
          </p:txBody>
        </p:sp>
        <p:sp>
          <p:nvSpPr>
            <p:cNvPr id="26645" name="Line 23"/>
            <p:cNvSpPr>
              <a:spLocks noChangeShapeType="1"/>
            </p:cNvSpPr>
            <p:nvPr/>
          </p:nvSpPr>
          <p:spPr bwMode="auto">
            <a:xfrm flipH="1">
              <a:off x="5105400" y="2362200"/>
              <a:ext cx="3810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6646" name="Picture 24"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7" name="Text Box 6">
              <a:hlinkClick r:id="rId5"/>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sp>
          <p:nvSpPr>
            <p:cNvPr id="26648"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91600" cy="6324600"/>
            <a:chOff x="152400" y="152400"/>
            <a:chExt cx="8991600" cy="6324600"/>
          </a:xfrm>
        </p:grpSpPr>
        <p:sp>
          <p:nvSpPr>
            <p:cNvPr id="27650" name="AutoShape 2">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27651" name="AutoShape 3">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7652" name="AutoShape 4">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27653" name="AutoShape 7">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7654" name="Rectangle 8"/>
            <p:cNvSpPr>
              <a:spLocks noChangeArrowheads="1"/>
            </p:cNvSpPr>
            <p:nvPr/>
          </p:nvSpPr>
          <p:spPr bwMode="auto">
            <a:xfrm>
              <a:off x="3429000" y="609600"/>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Non Servo 240 volts</a:t>
              </a:r>
            </a:p>
          </p:txBody>
        </p:sp>
        <p:pic>
          <p:nvPicPr>
            <p:cNvPr id="27655" name="Picture 9" descr="non-servo-motor-and-enco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098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 descr="non-servo-pr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572000"/>
              <a:ext cx="8239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11"/>
            <p:cNvSpPr txBox="1">
              <a:spLocks noChangeArrowheads="1"/>
            </p:cNvSpPr>
            <p:nvPr/>
          </p:nvSpPr>
          <p:spPr bwMode="auto">
            <a:xfrm>
              <a:off x="4343400" y="1828800"/>
              <a:ext cx="1577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Motor Part# 474206</a:t>
              </a:r>
            </a:p>
          </p:txBody>
        </p:sp>
        <p:sp>
          <p:nvSpPr>
            <p:cNvPr id="27658" name="Line 12"/>
            <p:cNvSpPr>
              <a:spLocks noChangeShapeType="1"/>
            </p:cNvSpPr>
            <p:nvPr/>
          </p:nvSpPr>
          <p:spPr bwMode="auto">
            <a:xfrm>
              <a:off x="4953000" y="2057400"/>
              <a:ext cx="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9" name="Text Box 13"/>
            <p:cNvSpPr txBox="1">
              <a:spLocks noChangeArrowheads="1"/>
            </p:cNvSpPr>
            <p:nvPr/>
          </p:nvSpPr>
          <p:spPr bwMode="auto">
            <a:xfrm>
              <a:off x="6188075" y="4191000"/>
              <a:ext cx="2955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Encoder Part# 508760</a:t>
              </a:r>
            </a:p>
          </p:txBody>
        </p:sp>
        <p:sp>
          <p:nvSpPr>
            <p:cNvPr id="27660" name="Line 14"/>
            <p:cNvSpPr>
              <a:spLocks noChangeShapeType="1"/>
            </p:cNvSpPr>
            <p:nvPr/>
          </p:nvSpPr>
          <p:spPr bwMode="auto">
            <a:xfrm flipH="1" flipV="1">
              <a:off x="7162800" y="3657600"/>
              <a:ext cx="2286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1" name="Text Box 15"/>
            <p:cNvSpPr txBox="1">
              <a:spLocks noChangeArrowheads="1"/>
            </p:cNvSpPr>
            <p:nvPr/>
          </p:nvSpPr>
          <p:spPr bwMode="auto">
            <a:xfrm>
              <a:off x="3581400" y="5105400"/>
              <a:ext cx="2676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Cable assembly prox Part# 508761</a:t>
              </a:r>
            </a:p>
          </p:txBody>
        </p:sp>
        <p:sp>
          <p:nvSpPr>
            <p:cNvPr id="27662" name="Line 16"/>
            <p:cNvSpPr>
              <a:spLocks noChangeShapeType="1"/>
            </p:cNvSpPr>
            <p:nvPr/>
          </p:nvSpPr>
          <p:spPr bwMode="auto">
            <a:xfrm flipH="1">
              <a:off x="3200400" y="52578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7663" name="Picture 17"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27665" name="Text Box 6">
              <a:hlinkClick r:id="rId7"/>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839200" cy="5913438"/>
            <a:chOff x="152400" y="152400"/>
            <a:chExt cx="8839200" cy="5913438"/>
          </a:xfrm>
        </p:grpSpPr>
        <p:sp>
          <p:nvSpPr>
            <p:cNvPr id="28674" name="AutoShape 2">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28675" name="AutoShape 3">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8676" name="AutoShape 4">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28677" name="AutoShape 7">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8678" name="Rectangle 8"/>
            <p:cNvSpPr>
              <a:spLocks noChangeArrowheads="1"/>
            </p:cNvSpPr>
            <p:nvPr/>
          </p:nvSpPr>
          <p:spPr bwMode="auto">
            <a:xfrm>
              <a:off x="3429000" y="609600"/>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Non Servo 240 volts</a:t>
              </a:r>
            </a:p>
          </p:txBody>
        </p:sp>
        <p:pic>
          <p:nvPicPr>
            <p:cNvPr id="28679" name="Picture 9" descr="non-servo-cover-and-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81200"/>
              <a:ext cx="406717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10"/>
            <p:cNvSpPr>
              <a:spLocks noChangeArrowheads="1"/>
            </p:cNvSpPr>
            <p:nvPr/>
          </p:nvSpPr>
          <p:spPr bwMode="auto">
            <a:xfrm>
              <a:off x="5334000" y="1828800"/>
              <a:ext cx="365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Includes flag assembly and rubber grommet</a:t>
              </a:r>
            </a:p>
            <a:p>
              <a:pPr eaLnBrk="1" hangingPunct="1"/>
              <a:r>
                <a:rPr lang="en-US" altLang="en-US" sz="1200"/>
                <a:t>6” ASM top assembly Part# 42126-501</a:t>
              </a:r>
            </a:p>
            <a:p>
              <a:pPr eaLnBrk="1" hangingPunct="1"/>
              <a:r>
                <a:rPr lang="en-US" altLang="en-US" sz="1200"/>
                <a:t>8” ASM top assembly Part# 42120-501</a:t>
              </a:r>
            </a:p>
            <a:p>
              <a:pPr eaLnBrk="1" hangingPunct="1"/>
              <a:r>
                <a:rPr lang="en-US" altLang="en-US" sz="1200"/>
                <a:t>10” ASM top assembly Part# 42098-501</a:t>
              </a:r>
            </a:p>
          </p:txBody>
        </p:sp>
        <p:sp>
          <p:nvSpPr>
            <p:cNvPr id="28681" name="Rectangle 11"/>
            <p:cNvSpPr>
              <a:spLocks noChangeArrowheads="1"/>
            </p:cNvSpPr>
            <p:nvPr/>
          </p:nvSpPr>
          <p:spPr bwMode="auto">
            <a:xfrm>
              <a:off x="5486400" y="1752600"/>
              <a:ext cx="3352800" cy="914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8682" name="Line 12"/>
            <p:cNvSpPr>
              <a:spLocks noChangeShapeType="1"/>
            </p:cNvSpPr>
            <p:nvPr/>
          </p:nvSpPr>
          <p:spPr bwMode="auto">
            <a:xfrm>
              <a:off x="5486400" y="2667000"/>
              <a:ext cx="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3" name="Text Box 13"/>
            <p:cNvSpPr txBox="1">
              <a:spLocks noChangeArrowheads="1"/>
            </p:cNvSpPr>
            <p:nvPr/>
          </p:nvSpPr>
          <p:spPr bwMode="auto">
            <a:xfrm>
              <a:off x="2895600" y="1905000"/>
              <a:ext cx="238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Rubber grommet Part# 443913</a:t>
              </a:r>
            </a:p>
          </p:txBody>
        </p:sp>
        <p:sp>
          <p:nvSpPr>
            <p:cNvPr id="28684" name="Line 14"/>
            <p:cNvSpPr>
              <a:spLocks noChangeShapeType="1"/>
            </p:cNvSpPr>
            <p:nvPr/>
          </p:nvSpPr>
          <p:spPr bwMode="auto">
            <a:xfrm>
              <a:off x="4419600" y="2133600"/>
              <a:ext cx="4572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5" name="Line 15"/>
            <p:cNvSpPr>
              <a:spLocks noChangeShapeType="1"/>
            </p:cNvSpPr>
            <p:nvPr/>
          </p:nvSpPr>
          <p:spPr bwMode="auto">
            <a:xfrm flipH="1">
              <a:off x="4191000" y="2133600"/>
              <a:ext cx="2286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6" name="Text Box 16"/>
            <p:cNvSpPr txBox="1">
              <a:spLocks noChangeArrowheads="1"/>
            </p:cNvSpPr>
            <p:nvPr/>
          </p:nvSpPr>
          <p:spPr bwMode="auto">
            <a:xfrm>
              <a:off x="6629400" y="4648200"/>
              <a:ext cx="2160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Cover only Part# 42025-501</a:t>
              </a:r>
            </a:p>
          </p:txBody>
        </p:sp>
        <p:sp>
          <p:nvSpPr>
            <p:cNvPr id="28687" name="Line 17"/>
            <p:cNvSpPr>
              <a:spLocks noChangeShapeType="1"/>
            </p:cNvSpPr>
            <p:nvPr/>
          </p:nvSpPr>
          <p:spPr bwMode="auto">
            <a:xfrm flipH="1">
              <a:off x="6477000" y="4800600"/>
              <a:ext cx="152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8688" name="Picture 18"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Text Box 7">
              <a:hlinkClick r:id="rId5"/>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28690" name="Text Box 6">
              <a:hlinkClick r:id="rId6"/>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077200" cy="5913438"/>
            <a:chOff x="152400" y="152400"/>
            <a:chExt cx="8077200" cy="5913438"/>
          </a:xfrm>
        </p:grpSpPr>
        <p:sp>
          <p:nvSpPr>
            <p:cNvPr id="29698" name="AutoShape 2">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29699" name="AutoShape 4">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29700" name="AutoShape 7">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9701" name="Rectangle 8"/>
            <p:cNvSpPr>
              <a:spLocks noChangeArrowheads="1"/>
            </p:cNvSpPr>
            <p:nvPr/>
          </p:nvSpPr>
          <p:spPr bwMode="auto">
            <a:xfrm>
              <a:off x="3429000" y="609600"/>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Non Servo 240 volts</a:t>
              </a:r>
            </a:p>
          </p:txBody>
        </p:sp>
        <p:pic>
          <p:nvPicPr>
            <p:cNvPr id="29702" name="Picture 9" descr="non-servo-flag-as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19400"/>
              <a:ext cx="51816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10"/>
            <p:cNvSpPr txBox="1">
              <a:spLocks noChangeArrowheads="1"/>
            </p:cNvSpPr>
            <p:nvPr/>
          </p:nvSpPr>
          <p:spPr bwMode="auto">
            <a:xfrm>
              <a:off x="5105400" y="3276600"/>
              <a:ext cx="1792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Guide rod Part# 42029</a:t>
              </a:r>
            </a:p>
          </p:txBody>
        </p:sp>
        <p:sp>
          <p:nvSpPr>
            <p:cNvPr id="29704" name="Line 11"/>
            <p:cNvSpPr>
              <a:spLocks noChangeShapeType="1"/>
            </p:cNvSpPr>
            <p:nvPr/>
          </p:nvSpPr>
          <p:spPr bwMode="auto">
            <a:xfrm>
              <a:off x="6096000" y="3505200"/>
              <a:ext cx="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5" name="Text Box 12"/>
            <p:cNvSpPr txBox="1">
              <a:spLocks noChangeArrowheads="1"/>
            </p:cNvSpPr>
            <p:nvPr/>
          </p:nvSpPr>
          <p:spPr bwMode="auto">
            <a:xfrm>
              <a:off x="5545138" y="4529138"/>
              <a:ext cx="1585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Collar Part# 541001</a:t>
              </a:r>
            </a:p>
          </p:txBody>
        </p:sp>
        <p:sp>
          <p:nvSpPr>
            <p:cNvPr id="29706" name="Line 13"/>
            <p:cNvSpPr>
              <a:spLocks noChangeShapeType="1"/>
            </p:cNvSpPr>
            <p:nvPr/>
          </p:nvSpPr>
          <p:spPr bwMode="auto">
            <a:xfrm flipV="1">
              <a:off x="6248400" y="3657600"/>
              <a:ext cx="15240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7" name="Line 14"/>
            <p:cNvSpPr>
              <a:spLocks noChangeShapeType="1"/>
            </p:cNvSpPr>
            <p:nvPr/>
          </p:nvSpPr>
          <p:spPr bwMode="auto">
            <a:xfrm flipH="1" flipV="1">
              <a:off x="5181600" y="4343400"/>
              <a:ext cx="10668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8" name="Text Box 15"/>
            <p:cNvSpPr txBox="1">
              <a:spLocks noChangeArrowheads="1"/>
            </p:cNvSpPr>
            <p:nvPr/>
          </p:nvSpPr>
          <p:spPr bwMode="auto">
            <a:xfrm>
              <a:off x="3657600" y="3657600"/>
              <a:ext cx="163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Spring Part# 370056</a:t>
              </a:r>
            </a:p>
          </p:txBody>
        </p:sp>
        <p:sp>
          <p:nvSpPr>
            <p:cNvPr id="29709" name="Line 16"/>
            <p:cNvSpPr>
              <a:spLocks noChangeShapeType="1"/>
            </p:cNvSpPr>
            <p:nvPr/>
          </p:nvSpPr>
          <p:spPr bwMode="auto">
            <a:xfrm>
              <a:off x="4419600" y="3886200"/>
              <a:ext cx="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0" name="Text Box 17"/>
            <p:cNvSpPr txBox="1">
              <a:spLocks noChangeArrowheads="1"/>
            </p:cNvSpPr>
            <p:nvPr/>
          </p:nvSpPr>
          <p:spPr bwMode="auto">
            <a:xfrm>
              <a:off x="2565400" y="5214938"/>
              <a:ext cx="207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6” shoe flag Part# 42013</a:t>
              </a:r>
            </a:p>
            <a:p>
              <a:pPr eaLnBrk="1" hangingPunct="1"/>
              <a:r>
                <a:rPr lang="en-US" altLang="en-US" sz="1200"/>
                <a:t>8” shoe flag Part# 42095</a:t>
              </a:r>
            </a:p>
            <a:p>
              <a:pPr eaLnBrk="1" hangingPunct="1"/>
              <a:r>
                <a:rPr lang="en-US" altLang="en-US" sz="1200"/>
                <a:t>10” shoe flag Part# 42087 </a:t>
              </a:r>
            </a:p>
          </p:txBody>
        </p:sp>
        <p:sp>
          <p:nvSpPr>
            <p:cNvPr id="29711" name="Rectangle 18"/>
            <p:cNvSpPr>
              <a:spLocks noChangeArrowheads="1"/>
            </p:cNvSpPr>
            <p:nvPr/>
          </p:nvSpPr>
          <p:spPr bwMode="auto">
            <a:xfrm>
              <a:off x="2590800" y="5105400"/>
              <a:ext cx="1981200" cy="914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9712" name="Line 19"/>
            <p:cNvSpPr>
              <a:spLocks noChangeShapeType="1"/>
            </p:cNvSpPr>
            <p:nvPr/>
          </p:nvSpPr>
          <p:spPr bwMode="auto">
            <a:xfrm flipV="1">
              <a:off x="3505200" y="4495800"/>
              <a:ext cx="3048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3" name="AutoShape 20">
              <a:hlinkClick r:id="" action="ppaction://hlinkshowjump?jump=nextslide" highlightClick="1"/>
            </p:cNvPr>
            <p:cNvSpPr>
              <a:spLocks noChangeArrowheads="1"/>
            </p:cNvSpPr>
            <p:nvPr/>
          </p:nvSpPr>
          <p:spPr bwMode="auto">
            <a:xfrm>
              <a:off x="1066800" y="2209800"/>
              <a:ext cx="8382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29714" name="Picture 20"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Text Box 7">
              <a:hlinkClick r:id="rId5"/>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29716" name="Text Box 6">
              <a:hlinkClick r:id="rId6"/>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48738" cy="6381750"/>
            <a:chOff x="152400" y="152400"/>
            <a:chExt cx="8948738" cy="6381750"/>
          </a:xfrm>
        </p:grpSpPr>
        <p:sp>
          <p:nvSpPr>
            <p:cNvPr id="30722" name="AutoShape 2">
              <a:hlinkClick r:id="rId2" action="ppaction://hlinksldjump" highlightClick="1"/>
            </p:cNvPr>
            <p:cNvSpPr>
              <a:spLocks noChangeArrowheads="1"/>
            </p:cNvSpPr>
            <p:nvPr/>
          </p:nvSpPr>
          <p:spPr bwMode="auto">
            <a:xfrm>
              <a:off x="228600" y="1600200"/>
              <a:ext cx="165735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Main Menu</a:t>
              </a:r>
              <a:r>
                <a:rPr lang="en-US" altLang="en-US" b="0"/>
                <a:t> </a:t>
              </a:r>
            </a:p>
          </p:txBody>
        </p:sp>
        <p:sp>
          <p:nvSpPr>
            <p:cNvPr id="30723" name="AutoShape 4">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30724" name="AutoShape 7">
              <a:hlinkClick r:id="" action="ppaction://hlinkshowjump?jump=previousslide" highlightClick="1"/>
            </p:cNvPr>
            <p:cNvSpPr>
              <a:spLocks noChangeArrowheads="1"/>
            </p:cNvSpPr>
            <p:nvPr/>
          </p:nvSpPr>
          <p:spPr bwMode="auto">
            <a:xfrm>
              <a:off x="228600" y="22098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30725" name="Rectangle 8"/>
            <p:cNvSpPr>
              <a:spLocks noChangeArrowheads="1"/>
            </p:cNvSpPr>
            <p:nvPr/>
          </p:nvSpPr>
          <p:spPr bwMode="auto">
            <a:xfrm>
              <a:off x="3429000" y="609600"/>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Electrical Parts</a:t>
              </a:r>
            </a:p>
            <a:p>
              <a:pPr eaLnBrk="1" hangingPunct="1"/>
              <a:r>
                <a:rPr lang="en-US" altLang="en-US" sz="2400"/>
                <a:t>Non Servo 240 volts</a:t>
              </a:r>
            </a:p>
          </p:txBody>
        </p:sp>
        <p:pic>
          <p:nvPicPr>
            <p:cNvPr id="30726" name="Picture 11" descr="non-servo-console-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657600"/>
              <a:ext cx="28765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2" descr="planx-non-servo-conslo-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28800"/>
              <a:ext cx="23241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4" descr="master-star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057400"/>
              <a:ext cx="3587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5" descr="p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2133600"/>
              <a:ext cx="198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16"/>
            <p:cNvSpPr txBox="1">
              <a:spLocks noChangeArrowheads="1"/>
            </p:cNvSpPr>
            <p:nvPr/>
          </p:nvSpPr>
          <p:spPr bwMode="auto">
            <a:xfrm>
              <a:off x="3352800" y="1981200"/>
              <a:ext cx="1763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Oper PB Part# 513641</a:t>
              </a:r>
            </a:p>
          </p:txBody>
        </p:sp>
        <p:sp>
          <p:nvSpPr>
            <p:cNvPr id="30731" name="Line 17"/>
            <p:cNvSpPr>
              <a:spLocks noChangeShapeType="1"/>
            </p:cNvSpPr>
            <p:nvPr/>
          </p:nvSpPr>
          <p:spPr bwMode="auto">
            <a:xfrm>
              <a:off x="5029200" y="2133600"/>
              <a:ext cx="14478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2" name="Text Box 18"/>
            <p:cNvSpPr txBox="1">
              <a:spLocks noChangeArrowheads="1"/>
            </p:cNvSpPr>
            <p:nvPr/>
          </p:nvSpPr>
          <p:spPr bwMode="auto">
            <a:xfrm>
              <a:off x="3136900" y="2209800"/>
              <a:ext cx="2162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Contact block Part# 513649</a:t>
              </a:r>
            </a:p>
          </p:txBody>
        </p:sp>
        <p:sp>
          <p:nvSpPr>
            <p:cNvPr id="30733" name="Text Box 19"/>
            <p:cNvSpPr txBox="1">
              <a:spLocks noChangeArrowheads="1"/>
            </p:cNvSpPr>
            <p:nvPr/>
          </p:nvSpPr>
          <p:spPr bwMode="auto">
            <a:xfrm>
              <a:off x="7162800" y="4267200"/>
              <a:ext cx="1763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Oper PB Part# 513642</a:t>
              </a:r>
            </a:p>
          </p:txBody>
        </p:sp>
        <p:sp>
          <p:nvSpPr>
            <p:cNvPr id="30734" name="Line 20"/>
            <p:cNvSpPr>
              <a:spLocks noChangeShapeType="1"/>
            </p:cNvSpPr>
            <p:nvPr/>
          </p:nvSpPr>
          <p:spPr bwMode="auto">
            <a:xfrm flipH="1" flipV="1">
              <a:off x="7315200" y="2362200"/>
              <a:ext cx="685800" cy="1905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5" name="Text Box 21"/>
            <p:cNvSpPr txBox="1">
              <a:spLocks noChangeArrowheads="1"/>
            </p:cNvSpPr>
            <p:nvPr/>
          </p:nvSpPr>
          <p:spPr bwMode="auto">
            <a:xfrm>
              <a:off x="6946900" y="4495800"/>
              <a:ext cx="2154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Contact block part# 513650</a:t>
              </a:r>
            </a:p>
          </p:txBody>
        </p:sp>
        <p:sp>
          <p:nvSpPr>
            <p:cNvPr id="30736" name="Text Box 22"/>
            <p:cNvSpPr txBox="1">
              <a:spLocks noChangeArrowheads="1"/>
            </p:cNvSpPr>
            <p:nvPr/>
          </p:nvSpPr>
          <p:spPr bwMode="auto">
            <a:xfrm>
              <a:off x="5486400" y="4800600"/>
              <a:ext cx="2795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Console interface card Part# 194600</a:t>
              </a:r>
            </a:p>
          </p:txBody>
        </p:sp>
        <p:sp>
          <p:nvSpPr>
            <p:cNvPr id="30737" name="Line 23"/>
            <p:cNvSpPr>
              <a:spLocks noChangeShapeType="1"/>
            </p:cNvSpPr>
            <p:nvPr/>
          </p:nvSpPr>
          <p:spPr bwMode="auto">
            <a:xfrm flipH="1" flipV="1">
              <a:off x="2971800" y="4800600"/>
              <a:ext cx="25908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8" name="Text Box 24"/>
            <p:cNvSpPr txBox="1">
              <a:spLocks noChangeArrowheads="1"/>
            </p:cNvSpPr>
            <p:nvPr/>
          </p:nvSpPr>
          <p:spPr bwMode="auto">
            <a:xfrm>
              <a:off x="5486400" y="5105400"/>
              <a:ext cx="1873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Computer Part# 504692</a:t>
              </a:r>
            </a:p>
          </p:txBody>
        </p:sp>
        <p:sp>
          <p:nvSpPr>
            <p:cNvPr id="30739" name="Text Box 25"/>
            <p:cNvSpPr txBox="1">
              <a:spLocks noChangeArrowheads="1"/>
            </p:cNvSpPr>
            <p:nvPr/>
          </p:nvSpPr>
          <p:spPr bwMode="auto">
            <a:xfrm>
              <a:off x="5486400" y="5410200"/>
              <a:ext cx="2771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Rmote Mntr conn card Part# 194613</a:t>
              </a:r>
            </a:p>
          </p:txBody>
        </p:sp>
        <p:sp>
          <p:nvSpPr>
            <p:cNvPr id="30740" name="Line 26"/>
            <p:cNvSpPr>
              <a:spLocks noChangeShapeType="1"/>
            </p:cNvSpPr>
            <p:nvPr/>
          </p:nvSpPr>
          <p:spPr bwMode="auto">
            <a:xfrm flipH="1">
              <a:off x="3962400" y="5562600"/>
              <a:ext cx="15240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741" name="Picture 27" descr="key-bo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2895600"/>
              <a:ext cx="213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2" name="Text Box 28"/>
            <p:cNvSpPr txBox="1">
              <a:spLocks noChangeArrowheads="1"/>
            </p:cNvSpPr>
            <p:nvPr/>
          </p:nvSpPr>
          <p:spPr bwMode="auto">
            <a:xfrm>
              <a:off x="2667000" y="3886200"/>
              <a:ext cx="2160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Keyboard flex Part# 504567</a:t>
              </a:r>
            </a:p>
          </p:txBody>
        </p:sp>
        <p:sp>
          <p:nvSpPr>
            <p:cNvPr id="30743" name="Line 29"/>
            <p:cNvSpPr>
              <a:spLocks noChangeShapeType="1"/>
            </p:cNvSpPr>
            <p:nvPr/>
          </p:nvSpPr>
          <p:spPr bwMode="auto">
            <a:xfrm flipV="1">
              <a:off x="3581400" y="3657600"/>
              <a:ext cx="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4" name="Text Box 30"/>
            <p:cNvSpPr txBox="1">
              <a:spLocks noChangeArrowheads="1"/>
            </p:cNvSpPr>
            <p:nvPr/>
          </p:nvSpPr>
          <p:spPr bwMode="auto">
            <a:xfrm>
              <a:off x="5486400" y="5791200"/>
              <a:ext cx="2522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Monitor not shown Part# 504564</a:t>
              </a:r>
            </a:p>
          </p:txBody>
        </p:sp>
        <p:sp>
          <p:nvSpPr>
            <p:cNvPr id="30745" name="Line 31"/>
            <p:cNvSpPr>
              <a:spLocks noChangeShapeType="1"/>
            </p:cNvSpPr>
            <p:nvPr/>
          </p:nvSpPr>
          <p:spPr bwMode="auto">
            <a:xfrm flipH="1">
              <a:off x="4343400" y="5257800"/>
              <a:ext cx="1219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746" name="Picture 28"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7" name="Text Box 7">
              <a:hlinkClick r:id="rId9"/>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30748" name="Text Box 6">
              <a:hlinkClick r:id="rId10"/>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851900" cy="6248400"/>
            <a:chOff x="152400" y="152400"/>
            <a:chExt cx="8851900" cy="6248400"/>
          </a:xfrm>
        </p:grpSpPr>
        <p:pic>
          <p:nvPicPr>
            <p:cNvPr id="4098" name="Picture 2" descr="fixture-ste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j017402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71500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2409825" y="5257800"/>
              <a:ext cx="659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Once you find the part number you need, click on the web site link</a:t>
              </a:r>
            </a:p>
          </p:txBody>
        </p:sp>
        <p:sp>
          <p:nvSpPr>
            <p:cNvPr id="11269" name="AutoShape 5"/>
            <p:cNvSpPr>
              <a:spLocks noChangeArrowheads="1"/>
            </p:cNvSpPr>
            <p:nvPr/>
          </p:nvSpPr>
          <p:spPr bwMode="auto">
            <a:xfrm rot="18123442">
              <a:off x="3117057" y="4426743"/>
              <a:ext cx="228600" cy="366713"/>
            </a:xfrm>
            <a:prstGeom prst="upArrow">
              <a:avLst>
                <a:gd name="adj1" fmla="val 50000"/>
                <a:gd name="adj2" fmla="val 40104"/>
              </a:avLst>
            </a:prstGeom>
            <a:solidFill>
              <a:srgbClr val="FFFFFF"/>
            </a:solidFill>
            <a:ln w="12700" algn="ctr">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4102" name="Text Box 6"/>
            <p:cNvSpPr txBox="1">
              <a:spLocks noChangeArrowheads="1"/>
            </p:cNvSpPr>
            <p:nvPr/>
          </p:nvSpPr>
          <p:spPr bwMode="auto">
            <a:xfrm>
              <a:off x="3276600" y="457200"/>
              <a:ext cx="5211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3200"/>
                <a:t>How to get to the eSTORE</a:t>
              </a:r>
            </a:p>
          </p:txBody>
        </p:sp>
        <p:sp>
          <p:nvSpPr>
            <p:cNvPr id="4103" name="Text Box 7"/>
            <p:cNvSpPr txBox="1">
              <a:spLocks noChangeArrowheads="1"/>
            </p:cNvSpPr>
            <p:nvPr/>
          </p:nvSpPr>
          <p:spPr bwMode="auto">
            <a:xfrm rot="1898387">
              <a:off x="5562600" y="25908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solidFill>
                    <a:schemeClr val="folHlink"/>
                  </a:solidFill>
                </a:rPr>
                <a:t>Example </a:t>
              </a:r>
            </a:p>
          </p:txBody>
        </p:sp>
        <p:pic>
          <p:nvPicPr>
            <p:cNvPr id="4104" name="Picture 8"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sp>
          <p:nvSpPr>
            <p:cNvPr id="4106"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gr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335963" cy="6248400"/>
            <a:chOff x="152400" y="152400"/>
            <a:chExt cx="8335963" cy="6248400"/>
          </a:xfrm>
        </p:grpSpPr>
        <p:pic>
          <p:nvPicPr>
            <p:cNvPr id="5122" name="Picture 2" descr="machinery web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5181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2514600" y="5486400"/>
              <a:ext cx="527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This is the web site, click on the machinery tab</a:t>
              </a:r>
            </a:p>
          </p:txBody>
        </p:sp>
        <p:sp>
          <p:nvSpPr>
            <p:cNvPr id="12292" name="AutoShape 4"/>
            <p:cNvSpPr>
              <a:spLocks noChangeArrowheads="1"/>
            </p:cNvSpPr>
            <p:nvPr/>
          </p:nvSpPr>
          <p:spPr bwMode="auto">
            <a:xfrm rot="18123442">
              <a:off x="4488657" y="2216943"/>
              <a:ext cx="228600" cy="366713"/>
            </a:xfrm>
            <a:prstGeom prst="upArrow">
              <a:avLst>
                <a:gd name="adj1" fmla="val 50000"/>
                <a:gd name="adj2" fmla="val 40104"/>
              </a:avLst>
            </a:prstGeom>
            <a:solidFill>
              <a:srgbClr val="FFFFFF"/>
            </a:solidFill>
            <a:ln w="12700" algn="ctr">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12293" name="Picture 5" descr="j017402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71500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p:cNvSpPr txBox="1">
              <a:spLocks noChangeArrowheads="1"/>
            </p:cNvSpPr>
            <p:nvPr/>
          </p:nvSpPr>
          <p:spPr bwMode="auto">
            <a:xfrm>
              <a:off x="3276600" y="457200"/>
              <a:ext cx="5211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3200"/>
                <a:t>How to get to the eSTORE</a:t>
              </a:r>
            </a:p>
          </p:txBody>
        </p:sp>
        <p:pic>
          <p:nvPicPr>
            <p:cNvPr id="5127" name="Picture 7" descr="MiTek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sp>
          <p:nvSpPr>
            <p:cNvPr id="5129" name="Text Box 7">
              <a:hlinkClick r:id="rId6"/>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grpSp>
    </p:spTree>
  </p:cSld>
  <p:clrMapOvr>
    <a:masterClrMapping/>
  </p:clrMapOvr>
  <p:transition advClick="0" advTm="4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229600" cy="6296025"/>
            <a:chOff x="152400" y="152400"/>
            <a:chExt cx="8229600" cy="6296025"/>
          </a:xfrm>
        </p:grpSpPr>
        <p:sp>
          <p:nvSpPr>
            <p:cNvPr id="13314" name="Text Box 2"/>
            <p:cNvSpPr txBox="1">
              <a:spLocks noChangeArrowheads="1"/>
            </p:cNvSpPr>
            <p:nvPr/>
          </p:nvSpPr>
          <p:spPr bwMode="auto">
            <a:xfrm>
              <a:off x="3657600" y="5807075"/>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en-US" altLang="en-US"/>
                <a:t>Click the </a:t>
              </a:r>
              <a:r>
                <a:rPr lang="en-US" altLang="en-US" i="1"/>
                <a:t>Ordering Parts </a:t>
              </a:r>
              <a:r>
                <a:rPr lang="en-US" altLang="en-US"/>
                <a:t>menu, then, click </a:t>
              </a:r>
              <a:r>
                <a:rPr lang="en-US" altLang="en-US" i="1"/>
                <a:t>eStore.</a:t>
              </a:r>
            </a:p>
          </p:txBody>
        </p:sp>
        <p:grpSp>
          <p:nvGrpSpPr>
            <p:cNvPr id="6147" name="Group 3"/>
            <p:cNvGrpSpPr>
              <a:grpSpLocks/>
            </p:cNvGrpSpPr>
            <p:nvPr/>
          </p:nvGrpSpPr>
          <p:grpSpPr bwMode="auto">
            <a:xfrm>
              <a:off x="2286000" y="1600200"/>
              <a:ext cx="6096000" cy="3802063"/>
              <a:chOff x="1440" y="1008"/>
              <a:chExt cx="3840" cy="2395"/>
            </a:xfrm>
          </p:grpSpPr>
          <p:pic>
            <p:nvPicPr>
              <p:cNvPr id="6153" name="Picture 4"/>
              <p:cNvPicPr>
                <a:picLocks noChangeAspect="1" noChangeArrowheads="1"/>
              </p:cNvPicPr>
              <p:nvPr/>
            </p:nvPicPr>
            <p:blipFill>
              <a:blip r:embed="rId3">
                <a:extLst>
                  <a:ext uri="{28A0092B-C50C-407E-A947-70E740481C1C}">
                    <a14:useLocalDpi xmlns:a14="http://schemas.microsoft.com/office/drawing/2010/main" val="0"/>
                  </a:ext>
                </a:extLst>
              </a:blip>
              <a:srcRect l="15334" t="14201" r="12000" b="32150"/>
              <a:stretch>
                <a:fillRect/>
              </a:stretch>
            </p:blipFill>
            <p:spPr bwMode="auto">
              <a:xfrm>
                <a:off x="1440" y="1008"/>
                <a:ext cx="3840" cy="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6154" name="AutoShape 5"/>
              <p:cNvSpPr>
                <a:spLocks noChangeArrowheads="1"/>
              </p:cNvSpPr>
              <p:nvPr/>
            </p:nvSpPr>
            <p:spPr bwMode="auto">
              <a:xfrm rot="-3476558">
                <a:off x="4316" y="1444"/>
                <a:ext cx="144" cy="231"/>
              </a:xfrm>
              <a:prstGeom prst="upArrow">
                <a:avLst>
                  <a:gd name="adj1" fmla="val 50000"/>
                  <a:gd name="adj2" fmla="val 40104"/>
                </a:avLst>
              </a:prstGeom>
              <a:solidFill>
                <a:srgbClr val="FFFFFF"/>
              </a:solidFill>
              <a:ln w="12700" algn="ctr">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grpSp>
        <p:pic>
          <p:nvPicPr>
            <p:cNvPr id="13318" name="Picture 6" descr="j017402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71500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7"/>
            <p:cNvSpPr txBox="1">
              <a:spLocks noChangeArrowheads="1"/>
            </p:cNvSpPr>
            <p:nvPr/>
          </p:nvSpPr>
          <p:spPr bwMode="auto">
            <a:xfrm>
              <a:off x="3424238" y="457200"/>
              <a:ext cx="491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3200"/>
                <a:t>How to Get to the </a:t>
              </a:r>
              <a:r>
                <a:rPr lang="en-US" altLang="en-US" sz="3200" i="1"/>
                <a:t>eStore</a:t>
              </a:r>
            </a:p>
          </p:txBody>
        </p:sp>
        <p:pic>
          <p:nvPicPr>
            <p:cNvPr id="6150" name="Picture 8"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sp>
          <p:nvSpPr>
            <p:cNvPr id="6152" name="Text Box 7">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grpSp>
    </p:spTree>
  </p:cSld>
  <p:clrMapOvr>
    <a:masterClrMapping/>
  </p:clrMapOvr>
  <p:transition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15400" cy="6202363"/>
            <a:chOff x="152400" y="152400"/>
            <a:chExt cx="8915400" cy="6202363"/>
          </a:xfrm>
        </p:grpSpPr>
        <p:sp>
          <p:nvSpPr>
            <p:cNvPr id="7170" name="Text Box 2"/>
            <p:cNvSpPr txBox="1">
              <a:spLocks noChangeArrowheads="1"/>
            </p:cNvSpPr>
            <p:nvPr/>
          </p:nvSpPr>
          <p:spPr bwMode="auto">
            <a:xfrm>
              <a:off x="2228850" y="5438775"/>
              <a:ext cx="6838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en-US" altLang="en-US"/>
                <a:t>Enter your </a:t>
              </a:r>
              <a:r>
                <a:rPr lang="en-US" altLang="en-US" i="1"/>
                <a:t>eStore</a:t>
              </a:r>
              <a:r>
                <a:rPr lang="en-US" altLang="en-US"/>
                <a:t> login and password and click </a:t>
              </a:r>
              <a:r>
                <a:rPr lang="en-US" altLang="en-US" i="1"/>
                <a:t>Login</a:t>
              </a:r>
              <a:r>
                <a:rPr lang="en-US" altLang="en-US"/>
                <a:t>.</a:t>
              </a:r>
            </a:p>
            <a:p>
              <a:pPr algn="l" eaLnBrk="1" hangingPunct="1"/>
              <a:endParaRPr lang="en-US" altLang="en-US"/>
            </a:p>
            <a:p>
              <a:pPr algn="l" eaLnBrk="1" hangingPunct="1"/>
              <a:r>
                <a:rPr lang="en-US" altLang="en-US"/>
                <a:t>If you need to register, click the </a:t>
              </a:r>
              <a:r>
                <a:rPr lang="en-US" altLang="en-US" i="1"/>
                <a:t>Click here to register </a:t>
              </a:r>
              <a:r>
                <a:rPr lang="en-US" altLang="en-US"/>
                <a:t>button. </a:t>
              </a:r>
            </a:p>
          </p:txBody>
        </p:sp>
        <p:sp>
          <p:nvSpPr>
            <p:cNvPr id="7171" name="AutoShape 3">
              <a:hlinkClick r:id="rId3" action="ppaction://hlinksldjump" highlightClick="1"/>
            </p:cNvPr>
            <p:cNvSpPr>
              <a:spLocks noChangeArrowheads="1"/>
            </p:cNvSpPr>
            <p:nvPr/>
          </p:nvSpPr>
          <p:spPr bwMode="auto">
            <a:xfrm>
              <a:off x="152400" y="1752600"/>
              <a:ext cx="18288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000"/>
                <a:t>Choice Menu</a:t>
              </a:r>
            </a:p>
          </p:txBody>
        </p:sp>
        <p:sp>
          <p:nvSpPr>
            <p:cNvPr id="7172" name="AutoShape 4">
              <a:hlinkClick r:id="" action="ppaction://hlinkshowjump?jump=endshow" highlightClick="1"/>
            </p:cNvPr>
            <p:cNvSpPr>
              <a:spLocks noChangeArrowheads="1"/>
            </p:cNvSpPr>
            <p:nvPr/>
          </p:nvSpPr>
          <p:spPr bwMode="auto">
            <a:xfrm>
              <a:off x="533400" y="2514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7173" name="Text Box 5"/>
            <p:cNvSpPr txBox="1">
              <a:spLocks noChangeArrowheads="1"/>
            </p:cNvSpPr>
            <p:nvPr/>
          </p:nvSpPr>
          <p:spPr bwMode="auto">
            <a:xfrm>
              <a:off x="3424238" y="457200"/>
              <a:ext cx="491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3200"/>
                <a:t>How to Get to the </a:t>
              </a:r>
              <a:r>
                <a:rPr lang="en-US" altLang="en-US" sz="3200" i="1"/>
                <a:t>eStore</a:t>
              </a: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l="14667" t="14201" r="9334" b="30435"/>
            <a:stretch>
              <a:fillRect/>
            </a:stretch>
          </p:blipFill>
          <p:spPr bwMode="auto">
            <a:xfrm>
              <a:off x="2286000" y="1600200"/>
              <a:ext cx="60198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7175" name="Picture 7" descr="MiTek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sp>
          <p:nvSpPr>
            <p:cNvPr id="7177" name="Text Box 7">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0"/>
            <a:ext cx="8991600" cy="6300788"/>
            <a:chOff x="152400" y="0"/>
            <a:chExt cx="8991600" cy="6300788"/>
          </a:xfrm>
        </p:grpSpPr>
        <p:sp>
          <p:nvSpPr>
            <p:cNvPr id="8194" name="AutoShape 5">
              <a:hlinkClick r:id="" action="ppaction://hlinkshowjump?jump=endshow" highlightClick="1"/>
            </p:cNvPr>
            <p:cNvSpPr>
              <a:spLocks noChangeArrowheads="1"/>
            </p:cNvSpPr>
            <p:nvPr/>
          </p:nvSpPr>
          <p:spPr bwMode="auto">
            <a:xfrm>
              <a:off x="533400" y="29718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sp>
          <p:nvSpPr>
            <p:cNvPr id="8195" name="Text Box 6">
              <a:hlinkClick r:id="rId2"/>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sp>
          <p:nvSpPr>
            <p:cNvPr id="8196" name="Text Box 7">
              <a:hlinkClick r:id="rId3"/>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pic>
          <p:nvPicPr>
            <p:cNvPr id="8197" name="Picture 9" desc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19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0"/>
            <p:cNvSpPr>
              <a:spLocks noChangeArrowheads="1"/>
            </p:cNvSpPr>
            <p:nvPr/>
          </p:nvSpPr>
          <p:spPr bwMode="auto">
            <a:xfrm>
              <a:off x="3276600" y="0"/>
              <a:ext cx="4953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800" i="1">
                  <a:solidFill>
                    <a:srgbClr val="FF3300"/>
                  </a:solidFill>
                </a:rPr>
                <a:t>Planx</a:t>
              </a:r>
            </a:p>
            <a:p>
              <a:pPr eaLnBrk="1" hangingPunct="1"/>
              <a:r>
                <a:rPr lang="en-US" altLang="en-US" sz="4800" i="1"/>
                <a:t>Choice Menu</a:t>
              </a:r>
              <a:r>
                <a:rPr lang="en-US" altLang="en-US" sz="4800" i="1">
                  <a:solidFill>
                    <a:srgbClr val="FF3300"/>
                  </a:solidFill>
                </a:rPr>
                <a:t> </a:t>
              </a:r>
            </a:p>
          </p:txBody>
        </p:sp>
        <p:sp>
          <p:nvSpPr>
            <p:cNvPr id="8199" name="AutoShape 11">
              <a:hlinkClick r:id="rId5" action="ppaction://hlinksldjump" highlightClick="1"/>
            </p:cNvPr>
            <p:cNvSpPr>
              <a:spLocks noChangeArrowheads="1"/>
            </p:cNvSpPr>
            <p:nvPr/>
          </p:nvSpPr>
          <p:spPr bwMode="auto">
            <a:xfrm>
              <a:off x="152400" y="1600200"/>
              <a:ext cx="1828800" cy="661988"/>
            </a:xfrm>
            <a:prstGeom prst="actionButtonBlank">
              <a:avLst/>
            </a:prstGeom>
            <a:solidFill>
              <a:srgbClr val="FFCC00"/>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Navigating the</a:t>
              </a:r>
            </a:p>
            <a:p>
              <a:pPr eaLnBrk="1" hangingPunct="1"/>
              <a:r>
                <a:rPr lang="en-US" altLang="en-US"/>
                <a:t>CD</a:t>
              </a:r>
            </a:p>
          </p:txBody>
        </p:sp>
        <p:pic>
          <p:nvPicPr>
            <p:cNvPr id="8200" name="Picture 12" descr="non-servo-encoder-and-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676400"/>
              <a:ext cx="30861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3" descr="servo-motor-and-fl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114800"/>
              <a:ext cx="27051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4"/>
            <p:cNvSpPr txBox="1">
              <a:spLocks noChangeArrowheads="1"/>
            </p:cNvSpPr>
            <p:nvPr/>
          </p:nvSpPr>
          <p:spPr bwMode="auto">
            <a:xfrm>
              <a:off x="5538788" y="1752600"/>
              <a:ext cx="337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If you have this type of assembly</a:t>
              </a:r>
            </a:p>
            <a:p>
              <a:pPr eaLnBrk="1" hangingPunct="1"/>
              <a:r>
                <a:rPr lang="en-US" altLang="en-US" sz="1200"/>
                <a:t>You have non servo click the non servo box</a:t>
              </a:r>
            </a:p>
          </p:txBody>
        </p:sp>
        <p:sp>
          <p:nvSpPr>
            <p:cNvPr id="8203" name="Line 16"/>
            <p:cNvSpPr>
              <a:spLocks noChangeShapeType="1"/>
            </p:cNvSpPr>
            <p:nvPr/>
          </p:nvSpPr>
          <p:spPr bwMode="auto">
            <a:xfrm flipH="1">
              <a:off x="3810000" y="2057400"/>
              <a:ext cx="17526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4" name="Line 17"/>
            <p:cNvSpPr>
              <a:spLocks noChangeShapeType="1"/>
            </p:cNvSpPr>
            <p:nvPr/>
          </p:nvSpPr>
          <p:spPr bwMode="auto">
            <a:xfrm flipH="1">
              <a:off x="4648200" y="2057400"/>
              <a:ext cx="9144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5" name="Text Box 18"/>
            <p:cNvSpPr txBox="1">
              <a:spLocks noChangeArrowheads="1"/>
            </p:cNvSpPr>
            <p:nvPr/>
          </p:nvSpPr>
          <p:spPr bwMode="auto">
            <a:xfrm>
              <a:off x="5715000" y="5029200"/>
              <a:ext cx="272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If you have this type of assembly</a:t>
              </a:r>
            </a:p>
            <a:p>
              <a:pPr eaLnBrk="1" hangingPunct="1"/>
              <a:r>
                <a:rPr lang="en-US" altLang="en-US" sz="1200"/>
                <a:t>You have servo click the servo box</a:t>
              </a:r>
            </a:p>
          </p:txBody>
        </p:sp>
        <p:sp>
          <p:nvSpPr>
            <p:cNvPr id="8206" name="Line 19"/>
            <p:cNvSpPr>
              <a:spLocks noChangeShapeType="1"/>
            </p:cNvSpPr>
            <p:nvPr/>
          </p:nvSpPr>
          <p:spPr bwMode="auto">
            <a:xfrm flipH="1" flipV="1">
              <a:off x="4495800" y="4572000"/>
              <a:ext cx="12192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7" name="Line 20"/>
            <p:cNvSpPr>
              <a:spLocks noChangeShapeType="1"/>
            </p:cNvSpPr>
            <p:nvPr/>
          </p:nvSpPr>
          <p:spPr bwMode="auto">
            <a:xfrm flipH="1">
              <a:off x="3733800" y="5334000"/>
              <a:ext cx="1981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8" name="AutoShape 21">
              <a:hlinkClick r:id="rId8" action="ppaction://hlinksldjump" highlightClick="1"/>
            </p:cNvPr>
            <p:cNvSpPr>
              <a:spLocks noChangeArrowheads="1"/>
            </p:cNvSpPr>
            <p:nvPr/>
          </p:nvSpPr>
          <p:spPr bwMode="auto">
            <a:xfrm>
              <a:off x="5867400" y="5562600"/>
              <a:ext cx="2362200" cy="738188"/>
            </a:xfrm>
            <a:prstGeom prst="actionButtonBlank">
              <a:avLst/>
            </a:prstGeom>
            <a:solidFill>
              <a:srgbClr val="FFCC00"/>
            </a:solidFill>
            <a:ln w="9525">
              <a:solidFill>
                <a:schemeClr val="tx2"/>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Servo</a:t>
              </a:r>
            </a:p>
          </p:txBody>
        </p:sp>
        <p:sp>
          <p:nvSpPr>
            <p:cNvPr id="8209" name="AutoShape 22">
              <a:hlinkClick r:id="rId9" action="ppaction://hlinksldjump" highlightClick="1"/>
            </p:cNvPr>
            <p:cNvSpPr>
              <a:spLocks noChangeArrowheads="1"/>
            </p:cNvSpPr>
            <p:nvPr/>
          </p:nvSpPr>
          <p:spPr bwMode="auto">
            <a:xfrm>
              <a:off x="5943600" y="2209800"/>
              <a:ext cx="2362200" cy="738188"/>
            </a:xfrm>
            <a:prstGeom prst="actionButtonBlank">
              <a:avLst/>
            </a:prstGeom>
            <a:solidFill>
              <a:srgbClr val="FFCC00"/>
            </a:solidFill>
            <a:ln w="9525">
              <a:solidFill>
                <a:schemeClr val="tx2"/>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t>Non Servo</a:t>
              </a:r>
            </a:p>
          </p:txBody>
        </p:sp>
        <p:sp>
          <p:nvSpPr>
            <p:cNvPr id="8210" name="Text Box 23"/>
            <p:cNvSpPr txBox="1">
              <a:spLocks noChangeArrowheads="1"/>
            </p:cNvSpPr>
            <p:nvPr/>
          </p:nvSpPr>
          <p:spPr bwMode="auto">
            <a:xfrm>
              <a:off x="152400" y="4343400"/>
              <a:ext cx="196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As of 01/23/2009</a:t>
              </a:r>
            </a:p>
          </p:txBody>
        </p:sp>
        <p:pic>
          <p:nvPicPr>
            <p:cNvPr id="8211" name="Picture 19" descr="MiTek3.0.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991600" cy="5913438"/>
            <a:chOff x="152400" y="152400"/>
            <a:chExt cx="8991600" cy="5913438"/>
          </a:xfrm>
        </p:grpSpPr>
        <p:sp>
          <p:nvSpPr>
            <p:cNvPr id="9218" name="AutoShape 4">
              <a:hlinkClick r:id="" action="ppaction://hlinkshowjump?jump=endshow" highlightClick="1"/>
            </p:cNvPr>
            <p:cNvSpPr>
              <a:spLocks noChangeArrowheads="1"/>
            </p:cNvSpPr>
            <p:nvPr/>
          </p:nvSpPr>
          <p:spPr bwMode="auto">
            <a:xfrm>
              <a:off x="533400" y="2438400"/>
              <a:ext cx="1042988" cy="5095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pic>
          <p:nvPicPr>
            <p:cNvPr id="9219" name="Picture 7" descr="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819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AutoShape 8">
              <a:hlinkClick r:id="rId3" action="ppaction://hlinksldjump" highlightClick="1"/>
            </p:cNvPr>
            <p:cNvSpPr>
              <a:spLocks noChangeArrowheads="1"/>
            </p:cNvSpPr>
            <p:nvPr/>
          </p:nvSpPr>
          <p:spPr bwMode="auto">
            <a:xfrm>
              <a:off x="2209800" y="1600200"/>
              <a:ext cx="3276600" cy="585788"/>
            </a:xfrm>
            <a:prstGeom prst="actionButtonBlank">
              <a:avLst/>
            </a:prstGeom>
            <a:solidFill>
              <a:srgbClr val="FFCC00"/>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Mechanical Parts</a:t>
              </a:r>
            </a:p>
          </p:txBody>
        </p:sp>
        <p:sp>
          <p:nvSpPr>
            <p:cNvPr id="9221" name="AutoShape 9">
              <a:hlinkClick r:id="rId4" action="ppaction://hlinksldjump" highlightClick="1"/>
            </p:cNvPr>
            <p:cNvSpPr>
              <a:spLocks noChangeArrowheads="1"/>
            </p:cNvSpPr>
            <p:nvPr/>
          </p:nvSpPr>
          <p:spPr bwMode="auto">
            <a:xfrm>
              <a:off x="2209800" y="2362200"/>
              <a:ext cx="3276600" cy="685800"/>
            </a:xfrm>
            <a:prstGeom prst="actionButtonBlank">
              <a:avLst/>
            </a:prstGeom>
            <a:solidFill>
              <a:srgbClr val="FFCC00"/>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Electrical Parts</a:t>
              </a:r>
            </a:p>
          </p:txBody>
        </p:sp>
        <p:sp>
          <p:nvSpPr>
            <p:cNvPr id="9222" name="AutoShape 10">
              <a:hlinkClick r:id="rId5" action="ppaction://hlinksldjump" highlightClick="1"/>
            </p:cNvPr>
            <p:cNvSpPr>
              <a:spLocks noChangeArrowheads="1"/>
            </p:cNvSpPr>
            <p:nvPr/>
          </p:nvSpPr>
          <p:spPr bwMode="auto">
            <a:xfrm>
              <a:off x="2209800" y="3200400"/>
              <a:ext cx="3276600" cy="762000"/>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Back To Choice Menu</a:t>
              </a:r>
            </a:p>
          </p:txBody>
        </p:sp>
        <p:sp>
          <p:nvSpPr>
            <p:cNvPr id="9223" name="Rectangle 11"/>
            <p:cNvSpPr>
              <a:spLocks noChangeArrowheads="1"/>
            </p:cNvSpPr>
            <p:nvPr/>
          </p:nvSpPr>
          <p:spPr bwMode="auto">
            <a:xfrm>
              <a:off x="3733800" y="152400"/>
              <a:ext cx="3810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000" i="1">
                  <a:solidFill>
                    <a:srgbClr val="FF3300"/>
                  </a:solidFill>
                </a:rPr>
                <a:t>Planx</a:t>
              </a:r>
            </a:p>
            <a:p>
              <a:pPr eaLnBrk="1" hangingPunct="1"/>
              <a:r>
                <a:rPr lang="en-US" altLang="en-US" sz="4000" i="1"/>
                <a:t>Non Servo</a:t>
              </a:r>
            </a:p>
          </p:txBody>
        </p:sp>
        <p:pic>
          <p:nvPicPr>
            <p:cNvPr id="9224" name="Picture 10"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7">
              <a:hlinkClick r:id="rId7"/>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9226" name="Text Box 6">
              <a:hlinkClick r:id="rId8"/>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28588"/>
            <a:ext cx="8991600" cy="5937250"/>
            <a:chOff x="152400" y="128588"/>
            <a:chExt cx="8991600" cy="5937250"/>
          </a:xfrm>
        </p:grpSpPr>
        <p:sp>
          <p:nvSpPr>
            <p:cNvPr id="10242" name="Text Box 4"/>
            <p:cNvSpPr txBox="1">
              <a:spLocks noChangeArrowheads="1"/>
            </p:cNvSpPr>
            <p:nvPr/>
          </p:nvSpPr>
          <p:spPr bwMode="auto">
            <a:xfrm>
              <a:off x="3340100" y="128588"/>
              <a:ext cx="4389438"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800" i="1">
                  <a:solidFill>
                    <a:srgbClr val="FF3300"/>
                  </a:solidFill>
                </a:rPr>
                <a:t>Planx</a:t>
              </a:r>
              <a:endParaRPr lang="en-US" altLang="en-US" sz="4800" i="1"/>
            </a:p>
            <a:p>
              <a:pPr eaLnBrk="1" hangingPunct="1"/>
              <a:r>
                <a:rPr lang="en-US" altLang="en-US" sz="4000"/>
                <a:t>Servo Main menu</a:t>
              </a:r>
            </a:p>
          </p:txBody>
        </p:sp>
        <p:sp>
          <p:nvSpPr>
            <p:cNvPr id="10243" name="AutoShape 5">
              <a:hlinkClick r:id="rId2" action="ppaction://hlinksldjump" highlightClick="1"/>
            </p:cNvPr>
            <p:cNvSpPr>
              <a:spLocks noChangeArrowheads="1"/>
            </p:cNvSpPr>
            <p:nvPr/>
          </p:nvSpPr>
          <p:spPr bwMode="auto">
            <a:xfrm>
              <a:off x="152400" y="1600200"/>
              <a:ext cx="1828800" cy="661988"/>
            </a:xfrm>
            <a:prstGeom prst="actionButtonBlank">
              <a:avLst/>
            </a:prstGeom>
            <a:solidFill>
              <a:srgbClr val="FFCC00"/>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Navigating the</a:t>
              </a:r>
            </a:p>
            <a:p>
              <a:pPr eaLnBrk="1" hangingPunct="1"/>
              <a:r>
                <a:rPr lang="en-US" altLang="en-US"/>
                <a:t>CD</a:t>
              </a:r>
            </a:p>
          </p:txBody>
        </p:sp>
        <p:sp>
          <p:nvSpPr>
            <p:cNvPr id="10244" name="AutoShape 6">
              <a:hlinkClick r:id="" action="ppaction://hlinkshowjump?jump=endshow" highlightClick="1"/>
            </p:cNvPr>
            <p:cNvSpPr>
              <a:spLocks noChangeArrowheads="1"/>
            </p:cNvSpPr>
            <p:nvPr/>
          </p:nvSpPr>
          <p:spPr bwMode="auto">
            <a:xfrm>
              <a:off x="533400" y="2362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Exit </a:t>
              </a:r>
            </a:p>
          </p:txBody>
        </p:sp>
        <p:pic>
          <p:nvPicPr>
            <p:cNvPr id="10245" name="Picture 7" descr="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9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8">
              <a:hlinkClick r:id="rId4" action="ppaction://hlinksldjump" highlightClick="1"/>
            </p:cNvPr>
            <p:cNvSpPr>
              <a:spLocks noChangeArrowheads="1"/>
            </p:cNvSpPr>
            <p:nvPr/>
          </p:nvSpPr>
          <p:spPr bwMode="auto">
            <a:xfrm>
              <a:off x="2209800" y="1600200"/>
              <a:ext cx="3276600" cy="585788"/>
            </a:xfrm>
            <a:prstGeom prst="actionButtonBlank">
              <a:avLst/>
            </a:prstGeom>
            <a:solidFill>
              <a:srgbClr val="FFCC00"/>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Mechanical Parts</a:t>
              </a:r>
            </a:p>
          </p:txBody>
        </p:sp>
        <p:sp>
          <p:nvSpPr>
            <p:cNvPr id="10247" name="AutoShape 9">
              <a:hlinkClick r:id="rId5" action="ppaction://hlinksldjump" highlightClick="1"/>
            </p:cNvPr>
            <p:cNvSpPr>
              <a:spLocks noChangeArrowheads="1"/>
            </p:cNvSpPr>
            <p:nvPr/>
          </p:nvSpPr>
          <p:spPr bwMode="auto">
            <a:xfrm>
              <a:off x="2209800" y="2362200"/>
              <a:ext cx="3276600" cy="685800"/>
            </a:xfrm>
            <a:prstGeom prst="actionButtonBlank">
              <a:avLst/>
            </a:prstGeom>
            <a:solidFill>
              <a:srgbClr val="FFCC00"/>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Electrical Parts</a:t>
              </a:r>
            </a:p>
          </p:txBody>
        </p:sp>
        <p:sp>
          <p:nvSpPr>
            <p:cNvPr id="10248" name="AutoShape 10">
              <a:hlinkClick r:id="rId6" action="ppaction://hlinksldjump" highlightClick="1"/>
            </p:cNvPr>
            <p:cNvSpPr>
              <a:spLocks noChangeArrowheads="1"/>
            </p:cNvSpPr>
            <p:nvPr/>
          </p:nvSpPr>
          <p:spPr bwMode="auto">
            <a:xfrm>
              <a:off x="2209800" y="3200400"/>
              <a:ext cx="3276600" cy="762000"/>
            </a:xfrm>
            <a:prstGeom prst="actionButtonBlank">
              <a:avLst/>
            </a:prstGeom>
            <a:solidFill>
              <a:srgbClr val="FFCC00"/>
            </a:solidFill>
            <a:ln w="12700">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a:t>Back To Choice Menu</a:t>
              </a:r>
            </a:p>
          </p:txBody>
        </p:sp>
        <p:pic>
          <p:nvPicPr>
            <p:cNvPr id="10249" name="Picture 9"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7">
              <a:hlinkClick r:id="rId8"/>
            </p:cNvPr>
            <p:cNvSpPr txBox="1">
              <a:spLocks noChangeArrowheads="1"/>
            </p:cNvSpPr>
            <p:nvPr/>
          </p:nvSpPr>
          <p:spPr bwMode="auto">
            <a:xfrm>
              <a:off x="228600" y="57912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200"/>
                <a:t>mitekparts@mii.com</a:t>
              </a:r>
            </a:p>
          </p:txBody>
        </p:sp>
        <p:sp>
          <p:nvSpPr>
            <p:cNvPr id="10251" name="Text Box 6">
              <a:hlinkClick r:id="rId9"/>
            </p:cNvPr>
            <p:cNvSpPr txBox="1">
              <a:spLocks noChangeArrowheads="1"/>
            </p:cNvSpPr>
            <p:nvPr/>
          </p:nvSpPr>
          <p:spPr bwMode="auto">
            <a:xfrm>
              <a:off x="3048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1600"/>
                <a:t>www.mii.com</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mach templ">
  <a:themeElements>
    <a:clrScheme name="mach temp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ch templ">
      <a:majorFont>
        <a:latin typeface="ITC Avant Garde Gothic Demi"/>
        <a:ea typeface=""/>
        <a:cs typeface=""/>
      </a:majorFont>
      <a:minorFont>
        <a:latin typeface="ITC Avant Garde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24243"/>
        </a:solidFill>
        <a:ln w="28575"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24243"/>
        </a:solidFill>
        <a:ln w="28575"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mach temp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ch temp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ch temp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ch temp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ch temp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ch temp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ch temp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ch temp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ch temp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ch temp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ch temp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ch temp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TotalTime>
  <Words>1342</Words>
  <PresentationFormat>On-screen Show (4:3)</PresentationFormat>
  <Paragraphs>337</Paragraphs>
  <Slides>29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ITC Avant Garde Gothic Demi</vt:lpstr>
      <vt:lpstr>Wingdings</vt:lpstr>
      <vt:lpstr>mach templ</vt:lpstr>
      <vt:lpstr>Quick Reference Parts Guide Introduction </vt:lpstr>
      <vt:lpstr>Navigating the  Quick Reference Parts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MiTek Industries, Inc.</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planx</dc:title>
  <cp:revision>60</cp:revision>
  <dcterms:created xsi:type="dcterms:W3CDTF">2009-01-14T16:55:59Z</dcterms:created>
  <dcterms:modified xsi:type="dcterms:W3CDTF">2017-02-15T21:36:18Z</dcterms:modified>
</cp:coreProperties>
</file>